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77" r:id="rId4"/>
    <p:sldId id="257" r:id="rId5"/>
    <p:sldId id="259" r:id="rId6"/>
    <p:sldId id="260" r:id="rId7"/>
    <p:sldId id="261" r:id="rId8"/>
    <p:sldId id="262" r:id="rId9"/>
    <p:sldId id="263" r:id="rId10"/>
    <p:sldId id="264" r:id="rId11"/>
    <p:sldId id="282" r:id="rId12"/>
    <p:sldId id="265" r:id="rId13"/>
    <p:sldId id="266" r:id="rId14"/>
    <p:sldId id="267" r:id="rId15"/>
    <p:sldId id="268" r:id="rId16"/>
    <p:sldId id="269" r:id="rId17"/>
    <p:sldId id="270" r:id="rId18"/>
    <p:sldId id="271" r:id="rId19"/>
    <p:sldId id="272" r:id="rId20"/>
    <p:sldId id="275" r:id="rId21"/>
    <p:sldId id="279" r:id="rId22"/>
    <p:sldId id="283" r:id="rId23"/>
    <p:sldId id="278" r:id="rId24"/>
    <p:sldId id="280" r:id="rId25"/>
    <p:sldId id="284" r:id="rId26"/>
    <p:sldId id="274" r:id="rId27"/>
    <p:sldId id="276" r:id="rId28"/>
    <p:sldId id="27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4660"/>
  </p:normalViewPr>
  <p:slideViewPr>
    <p:cSldViewPr snapToGrid="0">
      <p:cViewPr varScale="1">
        <p:scale>
          <a:sx n="63" d="100"/>
          <a:sy n="63" d="100"/>
        </p:scale>
        <p:origin x="8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D5D545-448C-4D08-91CD-8BB5D54CF0AF}" type="datetimeFigureOut">
              <a:rPr lang="en-IN" smtClean="0"/>
              <a:t>14-03-2025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408472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D5D545-448C-4D08-91CD-8BB5D54CF0AF}" type="datetimeFigureOut">
              <a:rPr lang="en-IN" smtClean="0"/>
              <a:t>14-03-2025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1494450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D5D545-448C-4D08-91CD-8BB5D54CF0AF}" type="datetimeFigureOut">
              <a:rPr lang="en-IN" smtClean="0"/>
              <a:t>14-03-2025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B689D0B-EAC2-4D5F-95E5-B8094AD53FBD}"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03489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0D5D545-448C-4D08-91CD-8BB5D54CF0AF}" type="datetimeFigureOut">
              <a:rPr lang="en-IN" smtClean="0"/>
              <a:t>14-03-2025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2423679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0D5D545-448C-4D08-91CD-8BB5D54CF0AF}" type="datetimeFigureOut">
              <a:rPr lang="en-IN" smtClean="0"/>
              <a:t>14-03-2025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B689D0B-EAC2-4D5F-95E5-B8094AD53FBD}"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17891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0D5D545-448C-4D08-91CD-8BB5D54CF0AF}" type="datetimeFigureOut">
              <a:rPr lang="en-IN" smtClean="0"/>
              <a:t>14-03-2025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2182664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5D545-448C-4D08-91CD-8BB5D54CF0AF}" type="datetimeFigureOut">
              <a:rPr lang="en-IN" smtClean="0"/>
              <a:t>14-03-2025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1565599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5D545-448C-4D08-91CD-8BB5D54CF0AF}" type="datetimeFigureOut">
              <a:rPr lang="en-IN" smtClean="0"/>
              <a:t>14-03-2025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1772128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5D545-448C-4D08-91CD-8BB5D54CF0AF}" type="datetimeFigureOut">
              <a:rPr lang="en-IN" smtClean="0"/>
              <a:t>14-03-2025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1450103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D5D545-448C-4D08-91CD-8BB5D54CF0AF}" type="datetimeFigureOut">
              <a:rPr lang="en-IN" smtClean="0"/>
              <a:t>14-03-2025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2893778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D5D545-448C-4D08-91CD-8BB5D54CF0AF}" type="datetimeFigureOut">
              <a:rPr lang="en-IN" smtClean="0"/>
              <a:t>14-03-2025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3772764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D5D545-448C-4D08-91CD-8BB5D54CF0AF}" type="datetimeFigureOut">
              <a:rPr lang="en-IN" smtClean="0"/>
              <a:t>14-03-2025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422132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D5D545-448C-4D08-91CD-8BB5D54CF0AF}" type="datetimeFigureOut">
              <a:rPr lang="en-IN" smtClean="0"/>
              <a:t>14-03-2025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3140103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D5D545-448C-4D08-91CD-8BB5D54CF0AF}" type="datetimeFigureOut">
              <a:rPr lang="en-IN" smtClean="0"/>
              <a:t>14-03-2025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143145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D5D545-448C-4D08-91CD-8BB5D54CF0AF}" type="datetimeFigureOut">
              <a:rPr lang="en-IN" smtClean="0"/>
              <a:t>14-03-2025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1353642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D5D545-448C-4D08-91CD-8BB5D54CF0AF}" type="datetimeFigureOut">
              <a:rPr lang="en-IN" smtClean="0"/>
              <a:t>14-03-2025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B689D0B-EAC2-4D5F-95E5-B8094AD53FBD}" type="slidenum">
              <a:rPr lang="en-IN" smtClean="0"/>
              <a:t>‹#›</a:t>
            </a:fld>
            <a:endParaRPr lang="en-IN"/>
          </a:p>
        </p:txBody>
      </p:sp>
    </p:spTree>
    <p:extLst>
      <p:ext uri="{BB962C8B-B14F-4D97-AF65-F5344CB8AC3E}">
        <p14:creationId xmlns:p14="http://schemas.microsoft.com/office/powerpoint/2010/main" val="205301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0D5D545-448C-4D08-91CD-8BB5D54CF0AF}" type="datetimeFigureOut">
              <a:rPr lang="en-IN" smtClean="0"/>
              <a:t>14-03-2025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B689D0B-EAC2-4D5F-95E5-B8094AD53FBD}" type="slidenum">
              <a:rPr lang="en-IN" smtClean="0"/>
              <a:t>‹#›</a:t>
            </a:fld>
            <a:endParaRPr lang="en-IN"/>
          </a:p>
        </p:txBody>
      </p:sp>
    </p:spTree>
    <p:extLst>
      <p:ext uri="{BB962C8B-B14F-4D97-AF65-F5344CB8AC3E}">
        <p14:creationId xmlns:p14="http://schemas.microsoft.com/office/powerpoint/2010/main" val="9299717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www.digilentinc.com/"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pixabay.com/en/thank-you-text-message-note-394180/"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CD38-1EB5-AFFF-D741-2034529CA470}"/>
              </a:ext>
            </a:extLst>
          </p:cNvPr>
          <p:cNvSpPr>
            <a:spLocks noGrp="1"/>
          </p:cNvSpPr>
          <p:nvPr>
            <p:ph type="ctrTitle"/>
          </p:nvPr>
        </p:nvSpPr>
        <p:spPr>
          <a:xfrm>
            <a:off x="1844928" y="1007104"/>
            <a:ext cx="8915399" cy="1672884"/>
          </a:xfrm>
        </p:spPr>
        <p:txBody>
          <a:bodyPr>
            <a:normAutofit fontScale="90000"/>
          </a:bodyPr>
          <a:lstStyle/>
          <a:p>
            <a:pPr algn="ctr">
              <a:lnSpc>
                <a:spcPct val="150000"/>
              </a:lnSpc>
            </a:pPr>
            <a:r>
              <a:rPr lang="en-US" sz="3600"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GENERATING PWM TYPE SIGNAL WITH VARIABLE DUTYCYCLE ON FPGA</a:t>
            </a:r>
            <a:endParaRPr lang="en-IN" sz="8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FD6C53B-E7F7-8A4F-06B9-2C4CBE12FD22}"/>
              </a:ext>
            </a:extLst>
          </p:cNvPr>
          <p:cNvSpPr>
            <a:spLocks noGrp="1"/>
          </p:cNvSpPr>
          <p:nvPr>
            <p:ph type="subTitle" idx="1"/>
          </p:nvPr>
        </p:nvSpPr>
        <p:spPr>
          <a:xfrm>
            <a:off x="1844927" y="2865858"/>
            <a:ext cx="8915399" cy="1126283"/>
          </a:xfrm>
        </p:spPr>
        <p:txBody>
          <a:bodyPr/>
          <a:lstStyle/>
          <a:p>
            <a:pPr algn="ctr">
              <a:lnSpc>
                <a:spcPct val="150000"/>
              </a:lnSpc>
              <a:spcAft>
                <a:spcPts val="130"/>
              </a:spcAft>
            </a:pPr>
            <a:r>
              <a:rPr lang="en-US" sz="1800" b="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Bachelors in Engineering</a:t>
            </a:r>
            <a:endParaRPr lang="en-IN" sz="1800"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130"/>
              </a:spcAft>
            </a:pPr>
            <a:r>
              <a:rPr lang="en-US" sz="1800" b="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(Electronics)</a:t>
            </a:r>
            <a:endParaRPr lang="en-IN" sz="1800"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endParaRPr lang="en-IN" dirty="0"/>
          </a:p>
        </p:txBody>
      </p:sp>
      <p:sp>
        <p:nvSpPr>
          <p:cNvPr id="5" name="TextBox 4">
            <a:extLst>
              <a:ext uri="{FF2B5EF4-FFF2-40B4-BE49-F238E27FC236}">
                <a16:creationId xmlns:a16="http://schemas.microsoft.com/office/drawing/2014/main" id="{42249A79-B269-CB11-6704-09BA5F06E779}"/>
              </a:ext>
            </a:extLst>
          </p:cNvPr>
          <p:cNvSpPr txBox="1"/>
          <p:nvPr/>
        </p:nvSpPr>
        <p:spPr>
          <a:xfrm>
            <a:off x="8728115" y="5352233"/>
            <a:ext cx="3350377" cy="1791452"/>
          </a:xfrm>
          <a:prstGeom prst="rect">
            <a:avLst/>
          </a:prstGeom>
          <a:noFill/>
        </p:spPr>
        <p:txBody>
          <a:bodyPr wrap="square" rtlCol="0">
            <a:spAutoFit/>
          </a:bodyPr>
          <a:lstStyle/>
          <a:p>
            <a:pPr lvl="0" algn="just">
              <a:lnSpc>
                <a:spcPct val="150000"/>
              </a:lnSpc>
              <a:spcBef>
                <a:spcPts val="150"/>
              </a:spcBef>
              <a:spcAft>
                <a:spcPts val="130"/>
              </a:spcAft>
            </a:pPr>
            <a:r>
              <a:rPr lang="en-US" sz="1800" b="1" dirty="0">
                <a:solidFill>
                  <a:schemeClr val="accent4">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Submitted by :</a:t>
            </a:r>
          </a:p>
          <a:p>
            <a:pPr lvl="0" algn="just">
              <a:lnSpc>
                <a:spcPct val="150000"/>
              </a:lnSpc>
              <a:spcBef>
                <a:spcPts val="150"/>
              </a:spcBef>
              <a:spcAft>
                <a:spcPts val="130"/>
              </a:spcAft>
            </a:pPr>
            <a:r>
              <a:rPr lang="en-US" b="1" dirty="0">
                <a:solidFill>
                  <a:schemeClr val="accent4">
                    <a:lumMod val="75000"/>
                  </a:schemeClr>
                </a:solidFill>
                <a:latin typeface="Times New Roman" panose="02020603050405020304" pitchFamily="18" charset="0"/>
                <a:ea typeface="Times New Roman" panose="02020603050405020304" pitchFamily="18" charset="0"/>
                <a:cs typeface="Shruti" panose="020B0502040204020203" pitchFamily="34" charset="0"/>
              </a:rPr>
              <a:t>1)</a:t>
            </a:r>
            <a:r>
              <a:rPr lang="en-US" sz="1800" b="1" dirty="0">
                <a:solidFill>
                  <a:schemeClr val="accent4">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MONISHA GANDHI- 806009</a:t>
            </a:r>
            <a:endParaRPr lang="en-IN" dirty="0">
              <a:solidFill>
                <a:schemeClr val="accent4">
                  <a:lumMod val="75000"/>
                </a:schemeClr>
              </a:solidFill>
              <a:latin typeface="Calibri" panose="020F0502020204030204" pitchFamily="34" charset="0"/>
              <a:ea typeface="Times New Roman" panose="02020603050405020304" pitchFamily="18" charset="0"/>
              <a:cs typeface="Shruti" panose="020B0502040204020203" pitchFamily="34" charset="0"/>
            </a:endParaRPr>
          </a:p>
          <a:p>
            <a:pPr lvl="0" algn="just">
              <a:lnSpc>
                <a:spcPct val="150000"/>
              </a:lnSpc>
              <a:spcBef>
                <a:spcPts val="150"/>
              </a:spcBef>
              <a:spcAft>
                <a:spcPts val="130"/>
              </a:spcAft>
            </a:pPr>
            <a:r>
              <a:rPr lang="en-US" sz="1800" b="1" dirty="0">
                <a:solidFill>
                  <a:schemeClr val="accent4">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2)KOMAL RAINA </a:t>
            </a:r>
            <a:r>
              <a:rPr lang="en-US" b="1" dirty="0">
                <a:solidFill>
                  <a:schemeClr val="accent4">
                    <a:lumMod val="75000"/>
                  </a:schemeClr>
                </a:solidFill>
                <a:latin typeface="Times New Roman" panose="02020603050405020304" pitchFamily="18" charset="0"/>
                <a:ea typeface="Times New Roman" panose="02020603050405020304" pitchFamily="18" charset="0"/>
                <a:cs typeface="Shruti" panose="020B0502040204020203" pitchFamily="34" charset="0"/>
              </a:rPr>
              <a:t>- </a:t>
            </a:r>
            <a:r>
              <a:rPr lang="en-US" sz="1800" b="1" dirty="0">
                <a:solidFill>
                  <a:schemeClr val="accent4">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806011</a:t>
            </a:r>
            <a:endParaRPr lang="en-IN" sz="1800" dirty="0">
              <a:solidFill>
                <a:schemeClr val="accent4">
                  <a:lumMod val="75000"/>
                </a:schemeClr>
              </a:solidFill>
              <a:effectLst/>
              <a:latin typeface="Calibri" panose="020F0502020204030204" pitchFamily="34" charset="0"/>
              <a:ea typeface="Times New Roman" panose="02020603050405020304" pitchFamily="18" charset="0"/>
              <a:cs typeface="Shruti" panose="020B0502040204020203" pitchFamily="34" charset="0"/>
            </a:endParaRPr>
          </a:p>
          <a:p>
            <a:pPr>
              <a:lnSpc>
                <a:spcPct val="150000"/>
              </a:lnSpc>
            </a:pPr>
            <a:endParaRPr lang="en-IN" dirty="0">
              <a:solidFill>
                <a:schemeClr val="accent4">
                  <a:lumMod val="75000"/>
                </a:schemeClr>
              </a:solidFill>
            </a:endParaRPr>
          </a:p>
        </p:txBody>
      </p:sp>
      <p:sp>
        <p:nvSpPr>
          <p:cNvPr id="6" name="TextBox 5">
            <a:extLst>
              <a:ext uri="{FF2B5EF4-FFF2-40B4-BE49-F238E27FC236}">
                <a16:creationId xmlns:a16="http://schemas.microsoft.com/office/drawing/2014/main" id="{0047AD85-D3F0-2904-5DD2-DA83D2E38216}"/>
              </a:ext>
            </a:extLst>
          </p:cNvPr>
          <p:cNvSpPr txBox="1"/>
          <p:nvPr/>
        </p:nvSpPr>
        <p:spPr>
          <a:xfrm>
            <a:off x="2069432" y="5352233"/>
            <a:ext cx="4026568" cy="498663"/>
          </a:xfrm>
          <a:prstGeom prst="rect">
            <a:avLst/>
          </a:prstGeom>
          <a:noFill/>
        </p:spPr>
        <p:txBody>
          <a:bodyPr wrap="square" rtlCol="0">
            <a:spAutoFit/>
          </a:bodyPr>
          <a:lstStyle/>
          <a:p>
            <a:pPr>
              <a:lnSpc>
                <a:spcPct val="150000"/>
              </a:lnSpc>
            </a:pPr>
            <a:r>
              <a:rPr lang="en-IN" sz="2000" b="1" dirty="0">
                <a:solidFill>
                  <a:schemeClr val="accent4">
                    <a:lumMod val="75000"/>
                  </a:schemeClr>
                </a:solidFill>
                <a:latin typeface="Times New Roman" panose="02020603050405020304" pitchFamily="18" charset="0"/>
                <a:cs typeface="Times New Roman" panose="02020603050405020304" pitchFamily="18" charset="0"/>
              </a:rPr>
              <a:t>Guided by : Mrs. Ami Sen</a:t>
            </a:r>
          </a:p>
        </p:txBody>
      </p:sp>
    </p:spTree>
    <p:extLst>
      <p:ext uri="{BB962C8B-B14F-4D97-AF65-F5344CB8AC3E}">
        <p14:creationId xmlns:p14="http://schemas.microsoft.com/office/powerpoint/2010/main" val="2909974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E6EFE-03CA-1214-C9CC-550C49FF68FC}"/>
              </a:ext>
            </a:extLst>
          </p:cNvPr>
          <p:cNvSpPr txBox="1"/>
          <p:nvPr/>
        </p:nvSpPr>
        <p:spPr>
          <a:xfrm>
            <a:off x="2240783" y="1085602"/>
            <a:ext cx="9023420" cy="2343398"/>
          </a:xfrm>
          <a:prstGeom prst="rect">
            <a:avLst/>
          </a:prstGeom>
          <a:noFill/>
        </p:spPr>
        <p:txBody>
          <a:bodyPr wrap="square" rtlCol="0">
            <a:spAutoFit/>
          </a:bodyPr>
          <a:lstStyle/>
          <a:p>
            <a:pPr algn="just">
              <a:lnSpc>
                <a:spcPct val="150000"/>
              </a:lnSpc>
            </a:pPr>
            <a:r>
              <a:rPr lang="en-IN" sz="2800" dirty="0">
                <a:solidFill>
                  <a:schemeClr val="accent2">
                    <a:lumMod val="50000"/>
                  </a:schemeClr>
                </a:solidFill>
                <a:latin typeface="Times New Roman" panose="02020603050405020304" pitchFamily="18" charset="0"/>
                <a:cs typeface="Times New Roman" panose="02020603050405020304" pitchFamily="18" charset="0"/>
              </a:rPr>
              <a:t>3.Xillinx VIVADO</a:t>
            </a:r>
            <a:endPar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buFont typeface="Arial" panose="020B0604020202020204" pitchFamily="34" charset="0"/>
              <a:buChar char="•"/>
            </a:pP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VIVADO is the design software for AMD adaptive SoCs and FPGAs. </a:t>
            </a:r>
          </a:p>
          <a:p>
            <a:pPr marL="342900" indent="-342900" algn="just">
              <a:lnSpc>
                <a:spcPct val="150000"/>
              </a:lnSpc>
              <a:buFont typeface="Arial" panose="020B0604020202020204" pitchFamily="34" charset="0"/>
              <a:buChar char="•"/>
            </a:pP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It includes: Design Entry, Synthesis, Place and Route, Verification/Simulation tools.</a:t>
            </a:r>
          </a:p>
        </p:txBody>
      </p:sp>
    </p:spTree>
    <p:extLst>
      <p:ext uri="{BB962C8B-B14F-4D97-AF65-F5344CB8AC3E}">
        <p14:creationId xmlns:p14="http://schemas.microsoft.com/office/powerpoint/2010/main" val="3342267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70974-C152-80B2-9CEA-79D2F26DAF30}"/>
              </a:ext>
            </a:extLst>
          </p:cNvPr>
          <p:cNvSpPr txBox="1"/>
          <p:nvPr/>
        </p:nvSpPr>
        <p:spPr>
          <a:xfrm>
            <a:off x="2321169" y="924448"/>
            <a:ext cx="8440616" cy="5355312"/>
          </a:xfrm>
          <a:prstGeom prst="rect">
            <a:avLst/>
          </a:prstGeom>
          <a:noFill/>
        </p:spPr>
        <p:txBody>
          <a:bodyPr wrap="square" rtlCol="0">
            <a:spAutoFit/>
          </a:bodyPr>
          <a:lstStyle/>
          <a:p>
            <a:pPr algn="just">
              <a:lnSpc>
                <a:spcPct val="150000"/>
              </a:lnSpc>
            </a:pPr>
            <a:r>
              <a:rPr lang="en-US" sz="2400" dirty="0">
                <a:solidFill>
                  <a:schemeClr val="accent2">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4.HOW PWM CAN BE ARCHIEVE ON VIVADO</a:t>
            </a:r>
          </a:p>
          <a:p>
            <a:pPr marL="285750" indent="-285750" algn="just">
              <a:lnSpc>
                <a:spcPct val="150000"/>
              </a:lnSpc>
              <a:buFont typeface="Arial" panose="020B0604020202020204" pitchFamily="34" charset="0"/>
              <a:buChar char="•"/>
            </a:pP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A simple method is used where a sawtooth waveform(Carrier signal) and Variable Duty Cycle is required. A comparator compares between two values in order to generate pulse width modulation signal.</a:t>
            </a:r>
          </a:p>
          <a:p>
            <a:pPr marL="285750" indent="-285750" algn="just">
              <a:lnSpc>
                <a:spcPct val="150000"/>
              </a:lnSpc>
              <a:buFont typeface="Arial" panose="020B0604020202020204" pitchFamily="34" charset="0"/>
              <a:buChar char="•"/>
            </a:pP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Reset Logic: When the counter reaches its maximum value (end of the PWM period), reset it back to zero to start the next period .To control the duty cycle of the PWM, value will be used to set the high duration of the PWM signal.</a:t>
            </a:r>
            <a:endParaRPr lang="en-IN"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endParaRPr>
          </a:p>
          <a:p>
            <a:endParaRPr lang="en-IN" dirty="0"/>
          </a:p>
        </p:txBody>
      </p:sp>
    </p:spTree>
    <p:extLst>
      <p:ext uri="{BB962C8B-B14F-4D97-AF65-F5344CB8AC3E}">
        <p14:creationId xmlns:p14="http://schemas.microsoft.com/office/powerpoint/2010/main" val="128562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3AA44-1720-95F5-5E3F-5395FD8EDAFF}"/>
              </a:ext>
            </a:extLst>
          </p:cNvPr>
          <p:cNvSpPr txBox="1"/>
          <p:nvPr/>
        </p:nvSpPr>
        <p:spPr>
          <a:xfrm>
            <a:off x="1930903" y="633046"/>
            <a:ext cx="9425978" cy="1953548"/>
          </a:xfrm>
          <a:prstGeom prst="rect">
            <a:avLst/>
          </a:prstGeom>
          <a:noFill/>
        </p:spPr>
        <p:txBody>
          <a:bodyPr wrap="none" rtlCol="0">
            <a:spAutoFit/>
          </a:bodyPr>
          <a:lstStyle/>
          <a:p>
            <a:pPr algn="just">
              <a:lnSpc>
                <a:spcPct val="150000"/>
              </a:lnSpc>
              <a:spcAft>
                <a:spcPts val="1000"/>
              </a:spcAft>
            </a:pP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Comparator compares between duty cycle and sawtooth waveform, </a:t>
            </a:r>
            <a:endParaRPr lang="en-IN"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endParaRPr>
          </a:p>
          <a:p>
            <a:pPr algn="just">
              <a:lnSpc>
                <a:spcPct val="150000"/>
              </a:lnSpc>
              <a:spcAft>
                <a:spcPts val="1000"/>
              </a:spcAft>
            </a:pPr>
            <a:r>
              <a:rPr lang="en-US" sz="2400" dirty="0">
                <a:solidFill>
                  <a:schemeClr val="accent4">
                    <a:lumMod val="50000"/>
                  </a:schemeClr>
                </a:solidFill>
                <a:latin typeface="Calibri" panose="020F0502020204030204" pitchFamily="34" charset="0"/>
                <a:ea typeface="Times New Roman" panose="02020603050405020304" pitchFamily="18" charset="0"/>
                <a:cs typeface="Shruti" panose="020B0502040204020203" pitchFamily="34" charset="0"/>
              </a:rPr>
              <a:t>I</a:t>
            </a: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f sawtooth waveform&lt; duty cycle , the output register = 1 then PWM = 1;</a:t>
            </a:r>
            <a:endParaRPr lang="en-IN"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endParaRPr>
          </a:p>
          <a:p>
            <a:pPr algn="just">
              <a:lnSpc>
                <a:spcPct val="150000"/>
              </a:lnSpc>
              <a:spcAft>
                <a:spcPts val="1000"/>
              </a:spcAft>
            </a:pP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If sawtooth waveform&gt; duty cycle , the output register = 0 then PWM = 0;</a:t>
            </a:r>
            <a:endParaRPr lang="en-IN"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endParaRPr>
          </a:p>
        </p:txBody>
      </p:sp>
      <p:pic>
        <p:nvPicPr>
          <p:cNvPr id="4" name="Picture 3">
            <a:extLst>
              <a:ext uri="{FF2B5EF4-FFF2-40B4-BE49-F238E27FC236}">
                <a16:creationId xmlns:a16="http://schemas.microsoft.com/office/drawing/2014/main" id="{F19F5291-6384-14D2-1368-F966CACE6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022" y="2919423"/>
            <a:ext cx="7328598" cy="3089507"/>
          </a:xfrm>
          <a:prstGeom prst="rect">
            <a:avLst/>
          </a:prstGeom>
        </p:spPr>
      </p:pic>
      <p:sp>
        <p:nvSpPr>
          <p:cNvPr id="5" name="TextBox 4">
            <a:extLst>
              <a:ext uri="{FF2B5EF4-FFF2-40B4-BE49-F238E27FC236}">
                <a16:creationId xmlns:a16="http://schemas.microsoft.com/office/drawing/2014/main" id="{D9C76F53-FA88-343F-B274-13A1A9E2EB03}"/>
              </a:ext>
            </a:extLst>
          </p:cNvPr>
          <p:cNvSpPr txBox="1"/>
          <p:nvPr/>
        </p:nvSpPr>
        <p:spPr>
          <a:xfrm>
            <a:off x="2632668" y="6199833"/>
            <a:ext cx="7461952" cy="392159"/>
          </a:xfrm>
          <a:prstGeom prst="rect">
            <a:avLst/>
          </a:prstGeom>
          <a:noFill/>
        </p:spPr>
        <p:txBody>
          <a:bodyPr wrap="square" rtlCol="0">
            <a:spAutoFit/>
          </a:bodyPr>
          <a:lstStyle/>
          <a:p>
            <a:pPr algn="ctr">
              <a:lnSpc>
                <a:spcPct val="115000"/>
              </a:lnSpc>
              <a:spcAft>
                <a:spcPts val="1000"/>
              </a:spcAft>
            </a:pPr>
            <a:r>
              <a:rPr lang="en-US" sz="1800" b="1" dirty="0">
                <a:effectLst/>
                <a:latin typeface="Calibri" panose="020F0502020204030204" pitchFamily="34" charset="0"/>
                <a:ea typeface="Times New Roman" panose="02020603050405020304" pitchFamily="18" charset="0"/>
                <a:cs typeface="Shruti" panose="020B0502040204020203" pitchFamily="34" charset="0"/>
              </a:rPr>
              <a:t>Figure 3 Comparison block of PWM</a:t>
            </a:r>
            <a:endParaRPr lang="en-IN" sz="1800" b="1" dirty="0">
              <a:effectLst/>
              <a:latin typeface="Calibri" panose="020F0502020204030204" pitchFamily="34" charset="0"/>
              <a:ea typeface="Times New Roman" panose="02020603050405020304" pitchFamily="18" charset="0"/>
              <a:cs typeface="Shruti" panose="020B0502040204020203" pitchFamily="34" charset="0"/>
            </a:endParaRPr>
          </a:p>
        </p:txBody>
      </p:sp>
    </p:spTree>
    <p:extLst>
      <p:ext uri="{BB962C8B-B14F-4D97-AF65-F5344CB8AC3E}">
        <p14:creationId xmlns:p14="http://schemas.microsoft.com/office/powerpoint/2010/main" val="11180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5DC7BE-EE51-DB77-E7CB-A8ED01C5EA38}"/>
              </a:ext>
            </a:extLst>
          </p:cNvPr>
          <p:cNvSpPr txBox="1"/>
          <p:nvPr/>
        </p:nvSpPr>
        <p:spPr>
          <a:xfrm>
            <a:off x="2783393" y="633046"/>
            <a:ext cx="6792686" cy="584775"/>
          </a:xfrm>
          <a:prstGeom prst="rect">
            <a:avLst/>
          </a:prstGeom>
          <a:noFill/>
        </p:spPr>
        <p:txBody>
          <a:bodyPr wrap="square" rtlCol="0">
            <a:spAutoFit/>
          </a:bodyPr>
          <a:lstStyle/>
          <a:p>
            <a:pPr algn="r"/>
            <a:r>
              <a:rPr lang="en-US" sz="3200"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IMPLEMENTATION DETAILS</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9AD8554-C3ED-AFC8-2BC4-E20C105112AA}"/>
              </a:ext>
            </a:extLst>
          </p:cNvPr>
          <p:cNvSpPr txBox="1"/>
          <p:nvPr/>
        </p:nvSpPr>
        <p:spPr>
          <a:xfrm>
            <a:off x="2657788" y="1296238"/>
            <a:ext cx="7043895" cy="5355312"/>
          </a:xfrm>
          <a:prstGeom prst="rect">
            <a:avLst/>
          </a:prstGeom>
          <a:noFill/>
        </p:spPr>
        <p:txBody>
          <a:bodyPr wrap="square" rtlCol="0">
            <a:spAutoFit/>
          </a:bodyPr>
          <a:lstStyle/>
          <a:p>
            <a:pPr algn="just">
              <a:lnSpc>
                <a:spcPct val="150000"/>
              </a:lnSpc>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Procedure for Implementation:</a:t>
            </a:r>
          </a:p>
          <a:p>
            <a:pPr marL="400050" indent="-400050" algn="just">
              <a:lnSpc>
                <a:spcPct val="150000"/>
              </a:lnSpc>
              <a:buFont typeface="+mj-lt"/>
              <a:buAutoNum type="romanUcPeriod"/>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Design Flowchart</a:t>
            </a:r>
          </a:p>
          <a:p>
            <a:pPr marL="400050" indent="-400050" algn="just">
              <a:lnSpc>
                <a:spcPct val="150000"/>
              </a:lnSpc>
              <a:buFont typeface="+mj-lt"/>
              <a:buAutoNum type="romanUcPeriod"/>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Design Testbench</a:t>
            </a:r>
          </a:p>
          <a:p>
            <a:pPr marL="400050" indent="-400050" algn="just">
              <a:lnSpc>
                <a:spcPct val="150000"/>
              </a:lnSpc>
              <a:buFont typeface="+mj-lt"/>
              <a:buAutoNum type="romanUcPeriod"/>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VHDL Simulation </a:t>
            </a:r>
          </a:p>
          <a:p>
            <a:pPr marL="400050" indent="-400050" algn="just">
              <a:lnSpc>
                <a:spcPct val="150000"/>
              </a:lnSpc>
              <a:buFont typeface="+mj-lt"/>
              <a:buAutoNum type="romanUcPeriod"/>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Run Synthesis</a:t>
            </a:r>
          </a:p>
          <a:p>
            <a:pPr marL="400050" indent="-400050" algn="just">
              <a:lnSpc>
                <a:spcPct val="150000"/>
              </a:lnSpc>
              <a:buFont typeface="+mj-lt"/>
              <a:buAutoNum type="romanUcPeriod"/>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Make a Constrain File</a:t>
            </a:r>
          </a:p>
          <a:p>
            <a:pPr marL="400050" indent="-400050" algn="just">
              <a:lnSpc>
                <a:spcPct val="150000"/>
              </a:lnSpc>
              <a:buFont typeface="+mj-lt"/>
              <a:buAutoNum type="romanUcPeriod"/>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Run Implementation</a:t>
            </a:r>
          </a:p>
          <a:p>
            <a:pPr marL="400050" indent="-400050" algn="just">
              <a:lnSpc>
                <a:spcPct val="150000"/>
              </a:lnSpc>
              <a:buFont typeface="+mj-lt"/>
              <a:buAutoNum type="romanUcPeriod"/>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Generate Bit Stream</a:t>
            </a:r>
          </a:p>
          <a:p>
            <a:pPr marL="400050" indent="-400050" algn="just">
              <a:lnSpc>
                <a:spcPct val="150000"/>
              </a:lnSpc>
              <a:buClr>
                <a:schemeClr val="tx1"/>
              </a:buClr>
              <a:buFont typeface="+mj-lt"/>
              <a:buAutoNum type="romanUcPeriod"/>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Upload to FPGA Board &amp; Hardware Design</a:t>
            </a:r>
          </a:p>
          <a:p>
            <a:pPr algn="just"/>
            <a:endParaRPr lang="en-IN" dirty="0"/>
          </a:p>
        </p:txBody>
      </p:sp>
    </p:spTree>
    <p:extLst>
      <p:ext uri="{BB962C8B-B14F-4D97-AF65-F5344CB8AC3E}">
        <p14:creationId xmlns:p14="http://schemas.microsoft.com/office/powerpoint/2010/main" val="32436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4EF0E-053C-FC18-79A5-14D099A4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590" y="671270"/>
            <a:ext cx="9056914" cy="4795033"/>
          </a:xfrm>
          <a:prstGeom prst="rect">
            <a:avLst/>
          </a:prstGeom>
        </p:spPr>
      </p:pic>
      <p:sp>
        <p:nvSpPr>
          <p:cNvPr id="4" name="TextBox 3">
            <a:extLst>
              <a:ext uri="{FF2B5EF4-FFF2-40B4-BE49-F238E27FC236}">
                <a16:creationId xmlns:a16="http://schemas.microsoft.com/office/drawing/2014/main" id="{4875A40C-FA34-D488-25BA-F3D814C94858}"/>
              </a:ext>
            </a:extLst>
          </p:cNvPr>
          <p:cNvSpPr txBox="1"/>
          <p:nvPr/>
        </p:nvSpPr>
        <p:spPr>
          <a:xfrm>
            <a:off x="3225521" y="5747657"/>
            <a:ext cx="7616650" cy="369332"/>
          </a:xfrm>
          <a:prstGeom prst="rect">
            <a:avLst/>
          </a:prstGeom>
          <a:noFill/>
        </p:spPr>
        <p:txBody>
          <a:bodyPr wrap="square" rtlCol="0">
            <a:spAutoFit/>
          </a:bodyPr>
          <a:lstStyle/>
          <a:p>
            <a:pPr algn="ctr"/>
            <a:r>
              <a:rPr lang="en-IN" b="1" dirty="0">
                <a:latin typeface="Calibri" panose="020F0502020204030204" pitchFamily="34" charset="0"/>
                <a:ea typeface="Calibri" panose="020F0502020204030204" pitchFamily="34" charset="0"/>
                <a:cs typeface="Calibri" panose="020F0502020204030204" pitchFamily="34" charset="0"/>
              </a:rPr>
              <a:t>Fig 4 Flowchart Design</a:t>
            </a:r>
          </a:p>
        </p:txBody>
      </p:sp>
    </p:spTree>
    <p:extLst>
      <p:ext uri="{BB962C8B-B14F-4D97-AF65-F5344CB8AC3E}">
        <p14:creationId xmlns:p14="http://schemas.microsoft.com/office/powerpoint/2010/main" val="3540725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18B56-7E58-5B0A-1121-B4AD17956081}"/>
              </a:ext>
            </a:extLst>
          </p:cNvPr>
          <p:cNvSpPr txBox="1"/>
          <p:nvPr/>
        </p:nvSpPr>
        <p:spPr>
          <a:xfrm>
            <a:off x="2471895" y="733530"/>
            <a:ext cx="8691824" cy="1143070"/>
          </a:xfrm>
          <a:prstGeom prst="rect">
            <a:avLst/>
          </a:prstGeom>
          <a:noFill/>
        </p:spPr>
        <p:txBody>
          <a:bodyPr wrap="square" rtlCol="0">
            <a:spAutoFit/>
          </a:bodyPr>
          <a:lstStyle/>
          <a:p>
            <a:pPr algn="just">
              <a:lnSpc>
                <a:spcPct val="150000"/>
              </a:lnSpc>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In this Flow chart we can change the value of n which is currently 500; it is indirectly indicates switching frequency.</a:t>
            </a:r>
          </a:p>
        </p:txBody>
      </p:sp>
      <p:sp>
        <p:nvSpPr>
          <p:cNvPr id="3" name="TextBox 2">
            <a:extLst>
              <a:ext uri="{FF2B5EF4-FFF2-40B4-BE49-F238E27FC236}">
                <a16:creationId xmlns:a16="http://schemas.microsoft.com/office/drawing/2014/main" id="{1C355B4F-C66C-7DC4-CBE4-08183D40CA17}"/>
              </a:ext>
            </a:extLst>
          </p:cNvPr>
          <p:cNvSpPr txBox="1"/>
          <p:nvPr/>
        </p:nvSpPr>
        <p:spPr>
          <a:xfrm>
            <a:off x="2401555" y="1978431"/>
            <a:ext cx="9144001" cy="4559390"/>
          </a:xfrm>
          <a:prstGeom prst="rect">
            <a:avLst/>
          </a:prstGeom>
          <a:noFill/>
        </p:spPr>
        <p:txBody>
          <a:bodyPr wrap="square" rtlCol="0">
            <a:spAutoFit/>
          </a:bodyPr>
          <a:lstStyle/>
          <a:p>
            <a:pPr algn="just">
              <a:lnSpc>
                <a:spcPct val="150000"/>
              </a:lnSpc>
            </a:pPr>
            <a:r>
              <a:rPr lang="en-IN" sz="2800" dirty="0">
                <a:solidFill>
                  <a:schemeClr val="accent4">
                    <a:lumMod val="50000"/>
                  </a:schemeClr>
                </a:solidFill>
                <a:latin typeface="Times New Roman" panose="02020603050405020304" pitchFamily="18" charset="0"/>
                <a:cs typeface="Times New Roman" panose="02020603050405020304" pitchFamily="18" charset="0"/>
              </a:rPr>
              <a:t>TESTBENCH</a:t>
            </a:r>
          </a:p>
          <a:p>
            <a:pPr algn="just">
              <a:lnSpc>
                <a:spcPct val="150000"/>
              </a:lnSpc>
            </a:pPr>
            <a:r>
              <a:rPr lang="en-US" sz="2400"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rPr>
              <a:t>At this point, the sample circuit is complete and ready to be processed by synthesis tools. Before processing the design, however, we should take the time to verify that it actually does what it is intended to do. We should run a simulation. Simulating a circuit such as this one requires that we provide more than just the design description itself. To verify the proper operation of the circuit over time in response to input stimulus, we will need to write a test bench</a:t>
            </a:r>
            <a:r>
              <a:rPr lang="en-US" sz="18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 </a:t>
            </a:r>
            <a:endParaRPr lang="en-IN" sz="2800" dirty="0">
              <a:solidFill>
                <a:schemeClr val="accent4">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0893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51EE57-3154-75A3-9251-16A77EFD7F9A}"/>
              </a:ext>
            </a:extLst>
          </p:cNvPr>
          <p:cNvSpPr txBox="1"/>
          <p:nvPr/>
        </p:nvSpPr>
        <p:spPr>
          <a:xfrm>
            <a:off x="2270927" y="522515"/>
            <a:ext cx="9385161" cy="461665"/>
          </a:xfrm>
          <a:prstGeom prst="rect">
            <a:avLst/>
          </a:prstGeom>
          <a:noFill/>
        </p:spPr>
        <p:txBody>
          <a:bodyPr wrap="square" rtlCol="0">
            <a:spAutoFit/>
          </a:bodyPr>
          <a:lstStyle/>
          <a:p>
            <a:pPr algn="just"/>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However , we faced an obstacle </a:t>
            </a:r>
          </a:p>
        </p:txBody>
      </p:sp>
      <p:pic>
        <p:nvPicPr>
          <p:cNvPr id="4" name="Picture 3">
            <a:extLst>
              <a:ext uri="{FF2B5EF4-FFF2-40B4-BE49-F238E27FC236}">
                <a16:creationId xmlns:a16="http://schemas.microsoft.com/office/drawing/2014/main" id="{D0892FCC-879D-6505-FE27-DA3115858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969" y="1159361"/>
            <a:ext cx="8783378" cy="4932053"/>
          </a:xfrm>
          <a:prstGeom prst="rect">
            <a:avLst/>
          </a:prstGeom>
        </p:spPr>
      </p:pic>
      <p:sp>
        <p:nvSpPr>
          <p:cNvPr id="6" name="TextBox 5">
            <a:extLst>
              <a:ext uri="{FF2B5EF4-FFF2-40B4-BE49-F238E27FC236}">
                <a16:creationId xmlns:a16="http://schemas.microsoft.com/office/drawing/2014/main" id="{C6A803CF-E673-5ADC-0CCD-F511436EFA14}"/>
              </a:ext>
            </a:extLst>
          </p:cNvPr>
          <p:cNvSpPr txBox="1"/>
          <p:nvPr/>
        </p:nvSpPr>
        <p:spPr>
          <a:xfrm>
            <a:off x="4039438" y="6266595"/>
            <a:ext cx="5355771" cy="369332"/>
          </a:xfrm>
          <a:prstGeom prst="rect">
            <a:avLst/>
          </a:prstGeom>
          <a:noFill/>
        </p:spPr>
        <p:txBody>
          <a:bodyPr wrap="square" rtlCol="0">
            <a:spAutoFit/>
          </a:bodyPr>
          <a:lstStyle/>
          <a:p>
            <a:pPr algn="ctr"/>
            <a:r>
              <a:rPr lang="en-IN" b="1" dirty="0">
                <a:latin typeface="Calibri" panose="020F0502020204030204" pitchFamily="34" charset="0"/>
                <a:ea typeface="Calibri" panose="020F0502020204030204" pitchFamily="34" charset="0"/>
                <a:cs typeface="Calibri" panose="020F0502020204030204" pitchFamily="34" charset="0"/>
              </a:rPr>
              <a:t>Fig 5 </a:t>
            </a:r>
            <a:r>
              <a:rPr lang="en-US" b="1" dirty="0">
                <a:effectLst/>
                <a:latin typeface="Calibri" panose="020F0502020204030204" pitchFamily="34" charset="0"/>
                <a:ea typeface="Calibri" panose="020F0502020204030204" pitchFamily="34" charset="0"/>
                <a:cs typeface="Calibri" panose="020F0502020204030204" pitchFamily="34" charset="0"/>
              </a:rPr>
              <a:t>carrier changing</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584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D1FB52-141D-9AF0-A00D-EDF0669A884F}"/>
              </a:ext>
            </a:extLst>
          </p:cNvPr>
          <p:cNvSpPr txBox="1"/>
          <p:nvPr/>
        </p:nvSpPr>
        <p:spPr>
          <a:xfrm>
            <a:off x="2110154" y="493599"/>
            <a:ext cx="9154048" cy="400110"/>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After Modifications we get this:</a:t>
            </a:r>
          </a:p>
        </p:txBody>
      </p:sp>
      <p:pic>
        <p:nvPicPr>
          <p:cNvPr id="4" name="Picture 3">
            <a:extLst>
              <a:ext uri="{FF2B5EF4-FFF2-40B4-BE49-F238E27FC236}">
                <a16:creationId xmlns:a16="http://schemas.microsoft.com/office/drawing/2014/main" id="{11935181-BD40-D1ED-99DC-00ADB8589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154" y="1145511"/>
            <a:ext cx="9148633" cy="4350937"/>
          </a:xfrm>
          <a:prstGeom prst="rect">
            <a:avLst/>
          </a:prstGeom>
        </p:spPr>
      </p:pic>
      <p:sp>
        <p:nvSpPr>
          <p:cNvPr id="5" name="TextBox 4">
            <a:extLst>
              <a:ext uri="{FF2B5EF4-FFF2-40B4-BE49-F238E27FC236}">
                <a16:creationId xmlns:a16="http://schemas.microsoft.com/office/drawing/2014/main" id="{6AF61138-4D87-EAA7-3943-80AF1BFD8F56}"/>
              </a:ext>
            </a:extLst>
          </p:cNvPr>
          <p:cNvSpPr txBox="1"/>
          <p:nvPr/>
        </p:nvSpPr>
        <p:spPr>
          <a:xfrm>
            <a:off x="3557116" y="5810403"/>
            <a:ext cx="6812783" cy="369332"/>
          </a:xfrm>
          <a:prstGeom prst="rect">
            <a:avLst/>
          </a:prstGeom>
          <a:noFill/>
        </p:spPr>
        <p:txBody>
          <a:bodyPr wrap="square" rtlCol="0">
            <a:spAutoFit/>
          </a:bodyPr>
          <a:lstStyle/>
          <a:p>
            <a:pPr algn="ctr"/>
            <a:r>
              <a:rPr lang="en-IN" b="1" dirty="0">
                <a:latin typeface="Calibri" panose="020F0502020204030204" pitchFamily="34" charset="0"/>
                <a:ea typeface="Calibri" panose="020F0502020204030204" pitchFamily="34" charset="0"/>
                <a:cs typeface="Calibri" panose="020F0502020204030204" pitchFamily="34" charset="0"/>
              </a:rPr>
              <a:t>Fig 6 Test bench </a:t>
            </a:r>
          </a:p>
        </p:txBody>
      </p:sp>
    </p:spTree>
    <p:extLst>
      <p:ext uri="{BB962C8B-B14F-4D97-AF65-F5344CB8AC3E}">
        <p14:creationId xmlns:p14="http://schemas.microsoft.com/office/powerpoint/2010/main" val="610170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30E76D-176D-C1AF-7F1D-5869E5AA208E}"/>
              </a:ext>
            </a:extLst>
          </p:cNvPr>
          <p:cNvSpPr txBox="1"/>
          <p:nvPr/>
        </p:nvSpPr>
        <p:spPr>
          <a:xfrm>
            <a:off x="2498689" y="552659"/>
            <a:ext cx="8795658" cy="2897396"/>
          </a:xfrm>
          <a:prstGeom prst="rect">
            <a:avLst/>
          </a:prstGeom>
          <a:noFill/>
        </p:spPr>
        <p:txBody>
          <a:bodyPr wrap="square" rtlCol="0">
            <a:spAutoFit/>
          </a:bodyPr>
          <a:lstStyle/>
          <a:p>
            <a:pPr algn="just">
              <a:lnSpc>
                <a:spcPct val="150000"/>
              </a:lnSpc>
            </a:pPr>
            <a:r>
              <a:rPr lang="en-US" sz="2800" b="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FPGA Constrain for PWM</a:t>
            </a:r>
          </a:p>
          <a:p>
            <a:pPr algn="just">
              <a:lnSpc>
                <a:spcPct val="150000"/>
              </a:lnSpc>
            </a:pPr>
            <a:r>
              <a:rPr lang="en-IN" sz="2400" dirty="0">
                <a:solidFill>
                  <a:schemeClr val="accent4">
                    <a:lumMod val="50000"/>
                  </a:schemeClr>
                </a:solidFill>
                <a:effectLst/>
                <a:highlight>
                  <a:srgbClr val="FDFDFD"/>
                </a:highlight>
                <a:latin typeface="Calibri" panose="020F0502020204030204" pitchFamily="34" charset="0"/>
                <a:ea typeface="Calibri" panose="020F0502020204030204" pitchFamily="34" charset="0"/>
                <a:cs typeface="Calibri" panose="020F0502020204030204" pitchFamily="34" charset="0"/>
              </a:rPr>
              <a:t>A Xilinx Design Constraints file or </a:t>
            </a:r>
            <a:r>
              <a:rPr lang="en-IN" sz="2400" b="1" dirty="0">
                <a:solidFill>
                  <a:schemeClr val="accent4">
                    <a:lumMod val="50000"/>
                  </a:schemeClr>
                </a:solidFill>
                <a:effectLst/>
                <a:highlight>
                  <a:srgbClr val="FDFDFD"/>
                </a:highlight>
                <a:latin typeface="Calibri" panose="020F0502020204030204" pitchFamily="34" charset="0"/>
                <a:ea typeface="Calibri" panose="020F0502020204030204" pitchFamily="34" charset="0"/>
                <a:cs typeface="Calibri" panose="020F0502020204030204" pitchFamily="34" charset="0"/>
              </a:rPr>
              <a:t>XDC</a:t>
            </a:r>
            <a:r>
              <a:rPr lang="en-IN" sz="2400" dirty="0">
                <a:solidFill>
                  <a:schemeClr val="accent4">
                    <a:lumMod val="50000"/>
                  </a:schemeClr>
                </a:solidFill>
                <a:effectLst/>
                <a:highlight>
                  <a:srgbClr val="FDFDFD"/>
                </a:highlight>
                <a:latin typeface="Calibri" panose="020F0502020204030204" pitchFamily="34" charset="0"/>
                <a:ea typeface="Calibri" panose="020F0502020204030204" pitchFamily="34" charset="0"/>
                <a:cs typeface="Calibri" panose="020F0502020204030204" pitchFamily="34" charset="0"/>
              </a:rPr>
              <a:t> file is needed to interface between your System modules and the Basys3. It hooks up the inputs and outputs of your module to pins, buttons, LEDs, switches, etc. on the board. An XDC file is required to generate configuration bit file.</a:t>
            </a:r>
          </a:p>
        </p:txBody>
      </p:sp>
      <p:sp>
        <p:nvSpPr>
          <p:cNvPr id="4" name="TextBox 3">
            <a:extLst>
              <a:ext uri="{FF2B5EF4-FFF2-40B4-BE49-F238E27FC236}">
                <a16:creationId xmlns:a16="http://schemas.microsoft.com/office/drawing/2014/main" id="{00DDE719-2187-26D1-71E6-3C1AA04B612B}"/>
              </a:ext>
            </a:extLst>
          </p:cNvPr>
          <p:cNvSpPr txBox="1"/>
          <p:nvPr/>
        </p:nvSpPr>
        <p:spPr>
          <a:xfrm>
            <a:off x="2498689" y="3419166"/>
            <a:ext cx="8641582" cy="2886175"/>
          </a:xfrm>
          <a:prstGeom prst="rect">
            <a:avLst/>
          </a:prstGeom>
          <a:noFill/>
        </p:spPr>
        <p:txBody>
          <a:bodyPr wrap="square" rtlCol="0">
            <a:spAutoFit/>
          </a:bodyPr>
          <a:lstStyle/>
          <a:p>
            <a:pPr algn="just">
              <a:lnSpc>
                <a:spcPct val="150000"/>
              </a:lnSpc>
            </a:pPr>
            <a:r>
              <a:rPr lang="en-IN" sz="2800" dirty="0">
                <a:solidFill>
                  <a:schemeClr val="accent2">
                    <a:lumMod val="50000"/>
                  </a:schemeClr>
                </a:solidFill>
                <a:latin typeface="Times New Roman" panose="02020603050405020304" pitchFamily="18" charset="0"/>
                <a:cs typeface="Times New Roman" panose="02020603050405020304" pitchFamily="18" charset="0"/>
              </a:rPr>
              <a:t>Generate bit stream</a:t>
            </a:r>
          </a:p>
          <a:p>
            <a:pPr algn="just">
              <a:lnSpc>
                <a:spcPct val="150000"/>
              </a:lnSpc>
            </a:pPr>
            <a:r>
              <a:rPr lang="en-IN" sz="2400" dirty="0">
                <a:solidFill>
                  <a:schemeClr val="accent4">
                    <a:lumMod val="50000"/>
                  </a:schemeClr>
                </a:solidFill>
                <a:latin typeface="Arial" panose="020B0604020202020204" pitchFamily="34" charset="0"/>
                <a:cs typeface="Arial" panose="020B0604020202020204" pitchFamily="34" charset="0"/>
              </a:rPr>
              <a:t>After implementation we need to check if our requirements can fulfill in desired condition on this selected FPGA board.</a:t>
            </a:r>
          </a:p>
          <a:p>
            <a:pPr algn="just">
              <a:lnSpc>
                <a:spcPct val="150000"/>
              </a:lnSpc>
            </a:pPr>
            <a:r>
              <a:rPr lang="en-IN" sz="2400" dirty="0">
                <a:solidFill>
                  <a:schemeClr val="accent4">
                    <a:lumMod val="50000"/>
                  </a:schemeClr>
                </a:solidFill>
                <a:latin typeface="Arial" panose="020B0604020202020204" pitchFamily="34" charset="0"/>
                <a:cs typeface="Arial" panose="020B0604020202020204" pitchFamily="34" charset="0"/>
              </a:rPr>
              <a:t>If generate bit stream shows done that means we can go for open hardware manager otherwise …  </a:t>
            </a:r>
          </a:p>
        </p:txBody>
      </p:sp>
    </p:spTree>
    <p:extLst>
      <p:ext uri="{BB962C8B-B14F-4D97-AF65-F5344CB8AC3E}">
        <p14:creationId xmlns:p14="http://schemas.microsoft.com/office/powerpoint/2010/main" val="1740185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01868F-01C1-2B4C-2BA4-1A62B210EE36}"/>
              </a:ext>
            </a:extLst>
          </p:cNvPr>
          <p:cNvSpPr txBox="1"/>
          <p:nvPr/>
        </p:nvSpPr>
        <p:spPr>
          <a:xfrm>
            <a:off x="2301072" y="693056"/>
            <a:ext cx="8279841" cy="1697068"/>
          </a:xfrm>
          <a:prstGeom prst="rect">
            <a:avLst/>
          </a:prstGeom>
          <a:noFill/>
        </p:spPr>
        <p:txBody>
          <a:bodyPr wrap="square" rtlCol="0">
            <a:spAutoFit/>
          </a:bodyPr>
          <a:lstStyle/>
          <a:p>
            <a:pPr algn="just">
              <a:lnSpc>
                <a:spcPct val="150000"/>
              </a:lnSpc>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It indicates there is an error in code or the master XDC File.</a:t>
            </a:r>
          </a:p>
          <a:p>
            <a:pPr algn="just">
              <a:lnSpc>
                <a:spcPct val="150000"/>
              </a:lnSpc>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Now , it is instance to connect FPGA board with our source computer.</a:t>
            </a:r>
          </a:p>
        </p:txBody>
      </p:sp>
      <p:sp>
        <p:nvSpPr>
          <p:cNvPr id="3" name="TextBox 2">
            <a:extLst>
              <a:ext uri="{FF2B5EF4-FFF2-40B4-BE49-F238E27FC236}">
                <a16:creationId xmlns:a16="http://schemas.microsoft.com/office/drawing/2014/main" id="{9861189F-D1E4-DAE5-8D0C-A5E9E818A774}"/>
              </a:ext>
            </a:extLst>
          </p:cNvPr>
          <p:cNvSpPr txBox="1"/>
          <p:nvPr/>
        </p:nvSpPr>
        <p:spPr>
          <a:xfrm>
            <a:off x="2278086" y="2390124"/>
            <a:ext cx="7074244" cy="589072"/>
          </a:xfrm>
          <a:prstGeom prst="rect">
            <a:avLst/>
          </a:prstGeom>
          <a:noFill/>
        </p:spPr>
        <p:txBody>
          <a:bodyPr wrap="none" rtlCol="0">
            <a:spAutoFit/>
          </a:bodyPr>
          <a:lstStyle/>
          <a:p>
            <a:pPr algn="just">
              <a:lnSpc>
                <a:spcPct val="150000"/>
              </a:lnSpc>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So we have observed this waveform in Digital oscillator.</a:t>
            </a:r>
          </a:p>
        </p:txBody>
      </p:sp>
      <p:pic>
        <p:nvPicPr>
          <p:cNvPr id="5" name="Picture 4">
            <a:extLst>
              <a:ext uri="{FF2B5EF4-FFF2-40B4-BE49-F238E27FC236}">
                <a16:creationId xmlns:a16="http://schemas.microsoft.com/office/drawing/2014/main" id="{A5F295D5-EE97-42B1-97BB-0D1B8CBDC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85" y="3139080"/>
            <a:ext cx="4300537" cy="2681287"/>
          </a:xfrm>
          <a:prstGeom prst="rect">
            <a:avLst/>
          </a:prstGeom>
        </p:spPr>
      </p:pic>
      <p:pic>
        <p:nvPicPr>
          <p:cNvPr id="7" name="Picture 6">
            <a:extLst>
              <a:ext uri="{FF2B5EF4-FFF2-40B4-BE49-F238E27FC236}">
                <a16:creationId xmlns:a16="http://schemas.microsoft.com/office/drawing/2014/main" id="{550D56E8-C63D-F801-6C1D-1371D0DEA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296" y="3122898"/>
            <a:ext cx="4384797" cy="2713650"/>
          </a:xfrm>
          <a:prstGeom prst="rect">
            <a:avLst/>
          </a:prstGeom>
        </p:spPr>
      </p:pic>
      <p:sp>
        <p:nvSpPr>
          <p:cNvPr id="4" name="TextBox 3">
            <a:extLst>
              <a:ext uri="{FF2B5EF4-FFF2-40B4-BE49-F238E27FC236}">
                <a16:creationId xmlns:a16="http://schemas.microsoft.com/office/drawing/2014/main" id="{DD026D48-4B49-786E-0E03-26D5B0399DF3}"/>
              </a:ext>
            </a:extLst>
          </p:cNvPr>
          <p:cNvSpPr txBox="1"/>
          <p:nvPr/>
        </p:nvSpPr>
        <p:spPr>
          <a:xfrm>
            <a:off x="3604570" y="5980250"/>
            <a:ext cx="2334006" cy="461665"/>
          </a:xfrm>
          <a:prstGeom prst="rect">
            <a:avLst/>
          </a:prstGeom>
          <a:noFill/>
        </p:spPr>
        <p:txBody>
          <a:bodyPr wrap="square" rtlCol="0">
            <a:spAutoFit/>
          </a:bodyPr>
          <a:lstStyle/>
          <a:p>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10% duty cycle</a:t>
            </a:r>
            <a:endParaRPr lang="en-IN" sz="2400" dirty="0"/>
          </a:p>
        </p:txBody>
      </p:sp>
      <p:sp>
        <p:nvSpPr>
          <p:cNvPr id="6" name="TextBox 5">
            <a:extLst>
              <a:ext uri="{FF2B5EF4-FFF2-40B4-BE49-F238E27FC236}">
                <a16:creationId xmlns:a16="http://schemas.microsoft.com/office/drawing/2014/main" id="{EB7AC2F0-86CE-8EAB-8B32-329C99B56524}"/>
              </a:ext>
            </a:extLst>
          </p:cNvPr>
          <p:cNvSpPr txBox="1"/>
          <p:nvPr/>
        </p:nvSpPr>
        <p:spPr>
          <a:xfrm>
            <a:off x="8139165" y="5980250"/>
            <a:ext cx="2692958" cy="461665"/>
          </a:xfrm>
          <a:prstGeom prst="rect">
            <a:avLst/>
          </a:prstGeom>
          <a:noFill/>
        </p:spPr>
        <p:txBody>
          <a:bodyPr wrap="square" rtlCol="0">
            <a:spAutoFit/>
          </a:bodyPr>
          <a:lstStyle/>
          <a:p>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92% duty cycle</a:t>
            </a:r>
            <a:endParaRPr lang="en-IN" sz="2400" dirty="0"/>
          </a:p>
        </p:txBody>
      </p:sp>
    </p:spTree>
    <p:extLst>
      <p:ext uri="{BB962C8B-B14F-4D97-AF65-F5344CB8AC3E}">
        <p14:creationId xmlns:p14="http://schemas.microsoft.com/office/powerpoint/2010/main" val="183776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C0B4CE-15E4-DCE2-AB77-99609648E245}"/>
              </a:ext>
            </a:extLst>
          </p:cNvPr>
          <p:cNvSpPr txBox="1"/>
          <p:nvPr/>
        </p:nvSpPr>
        <p:spPr>
          <a:xfrm>
            <a:off x="2172207" y="1546385"/>
            <a:ext cx="8880979" cy="2435731"/>
          </a:xfrm>
          <a:prstGeom prst="rect">
            <a:avLst/>
          </a:prstGeom>
          <a:noFill/>
        </p:spPr>
        <p:txBody>
          <a:bodyPr wrap="square" rtlCol="0">
            <a:spAutoFit/>
          </a:bodyPr>
          <a:lstStyle/>
          <a:p>
            <a:pPr algn="just">
              <a:lnSpc>
                <a:spcPct val="150000"/>
              </a:lnSpc>
            </a:pPr>
            <a:r>
              <a:rPr lang="en-US" sz="3200" dirty="0">
                <a:solidFill>
                  <a:schemeClr val="accent2">
                    <a:lumMod val="50000"/>
                  </a:schemeClr>
                </a:solidFill>
                <a:latin typeface="Times New Roman" panose="02020603050405020304" pitchFamily="18" charset="0"/>
                <a:cs typeface="Times New Roman" panose="02020603050405020304" pitchFamily="18" charset="0"/>
              </a:rPr>
              <a:t>OBJECTIVE:</a:t>
            </a:r>
          </a:p>
          <a:p>
            <a:pPr marL="342900" indent="-342900" algn="just">
              <a:lnSpc>
                <a:spcPct val="150000"/>
              </a:lnSpc>
              <a:buFont typeface="Arial" panose="020B0604020202020204" pitchFamily="34" charset="0"/>
              <a:buChar char="•"/>
            </a:pPr>
            <a:r>
              <a:rPr lang="en-IN" sz="24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To Generate PWM signal by comparing input signal and carrier signal with variable duty cycle in VHDL language and load program on FPGA board and observe PWM on Oscilloscope.</a:t>
            </a:r>
            <a:r>
              <a:rPr lang="en-US" sz="24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670656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FBDF26-CEA0-EFC4-DE5D-F34C9EF27DDE}"/>
              </a:ext>
            </a:extLst>
          </p:cNvPr>
          <p:cNvSpPr txBox="1"/>
          <p:nvPr/>
        </p:nvSpPr>
        <p:spPr>
          <a:xfrm>
            <a:off x="2311121" y="1195899"/>
            <a:ext cx="8561196" cy="584775"/>
          </a:xfrm>
          <a:prstGeom prst="rect">
            <a:avLst/>
          </a:prstGeom>
          <a:noFill/>
        </p:spPr>
        <p:txBody>
          <a:bodyPr wrap="square" rtlCol="0">
            <a:spAutoFit/>
          </a:bodyPr>
          <a:lstStyle/>
          <a:p>
            <a:pPr algn="ctr"/>
            <a:r>
              <a:rPr lang="en-US" sz="3200" b="1" dirty="0">
                <a:solidFill>
                  <a:schemeClr val="accent2">
                    <a:lumMod val="50000"/>
                  </a:schemeClr>
                </a:solidFill>
                <a:latin typeface="Times New Roman" panose="02020603050405020304" pitchFamily="18" charset="0"/>
                <a:cs typeface="Times New Roman" panose="02020603050405020304" pitchFamily="18" charset="0"/>
              </a:rPr>
              <a:t>HARDWARE INTERFACE</a:t>
            </a:r>
            <a:endParaRPr lang="en-IN" sz="32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8FD8A50-9972-F3DA-02A0-31364BCB5D5B}"/>
              </a:ext>
            </a:extLst>
          </p:cNvPr>
          <p:cNvSpPr txBox="1"/>
          <p:nvPr/>
        </p:nvSpPr>
        <p:spPr>
          <a:xfrm>
            <a:off x="2532185" y="2693128"/>
            <a:ext cx="8480809" cy="1305165"/>
          </a:xfrm>
          <a:prstGeom prst="rect">
            <a:avLst/>
          </a:prstGeom>
          <a:noFill/>
        </p:spPr>
        <p:txBody>
          <a:bodyPr wrap="square" rtlCol="0">
            <a:spAutoFit/>
          </a:bodyPr>
          <a:lstStyle/>
          <a:p>
            <a:pPr algn="ctr">
              <a:lnSpc>
                <a:spcPct val="150000"/>
              </a:lnSpc>
            </a:pPr>
            <a:r>
              <a:rPr lang="en-US" sz="2800" dirty="0">
                <a:solidFill>
                  <a:schemeClr val="accent3">
                    <a:lumMod val="50000"/>
                  </a:schemeClr>
                </a:solidFill>
                <a:latin typeface="Arial" panose="020B0604020202020204" pitchFamily="34" charset="0"/>
                <a:cs typeface="Arial" panose="020B0604020202020204" pitchFamily="34" charset="0"/>
              </a:rPr>
              <a:t>Speed control of DC motor via PWM  </a:t>
            </a:r>
          </a:p>
          <a:p>
            <a:pPr algn="ctr">
              <a:lnSpc>
                <a:spcPct val="150000"/>
              </a:lnSpc>
            </a:pPr>
            <a:r>
              <a:rPr lang="en-US" sz="2800" dirty="0">
                <a:solidFill>
                  <a:schemeClr val="accent3">
                    <a:lumMod val="50000"/>
                  </a:schemeClr>
                </a:solidFill>
                <a:latin typeface="Arial" panose="020B0604020202020204" pitchFamily="34" charset="0"/>
                <a:cs typeface="Arial" panose="020B0604020202020204" pitchFamily="34" charset="0"/>
              </a:rPr>
              <a:t>using FPGA board</a:t>
            </a:r>
          </a:p>
        </p:txBody>
      </p:sp>
    </p:spTree>
    <p:extLst>
      <p:ext uri="{BB962C8B-B14F-4D97-AF65-F5344CB8AC3E}">
        <p14:creationId xmlns:p14="http://schemas.microsoft.com/office/powerpoint/2010/main" val="4247167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70AE7-EEDD-8121-DF77-EF4B37AE5BB1}"/>
              </a:ext>
            </a:extLst>
          </p:cNvPr>
          <p:cNvSpPr txBox="1"/>
          <p:nvPr/>
        </p:nvSpPr>
        <p:spPr>
          <a:xfrm>
            <a:off x="2481943" y="1235948"/>
            <a:ext cx="8792308" cy="2805063"/>
          </a:xfrm>
          <a:prstGeom prst="rect">
            <a:avLst/>
          </a:prstGeom>
          <a:noFill/>
        </p:spPr>
        <p:txBody>
          <a:bodyPr wrap="square" rtlCol="0">
            <a:spAutoFit/>
          </a:bodyPr>
          <a:lstStyle/>
          <a:p>
            <a:pPr algn="just">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Why we are doing speed control?</a:t>
            </a:r>
          </a:p>
          <a:p>
            <a:pPr algn="just">
              <a:lnSpc>
                <a:spcPct val="150000"/>
              </a:lnSpc>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FPGAs are commonly used in industrial applications for motor control where precise speed control, real-time processing, and high performance are required. Some specific applications where FPGA-based motor control is prevalent in industrial settings includes:</a:t>
            </a:r>
          </a:p>
        </p:txBody>
      </p:sp>
    </p:spTree>
    <p:extLst>
      <p:ext uri="{BB962C8B-B14F-4D97-AF65-F5344CB8AC3E}">
        <p14:creationId xmlns:p14="http://schemas.microsoft.com/office/powerpoint/2010/main" val="2873328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9730B6-658E-B607-8A7A-FCD6C2C73F0C}"/>
              </a:ext>
            </a:extLst>
          </p:cNvPr>
          <p:cNvSpPr txBox="1"/>
          <p:nvPr/>
        </p:nvSpPr>
        <p:spPr>
          <a:xfrm>
            <a:off x="2853732" y="723481"/>
            <a:ext cx="8289890" cy="3779176"/>
          </a:xfrm>
          <a:prstGeom prst="rect">
            <a:avLst/>
          </a:prstGeom>
          <a:noFill/>
        </p:spPr>
        <p:txBody>
          <a:bodyPr wrap="square" rtlCol="0">
            <a:spAutoFit/>
          </a:bodyPr>
          <a:lstStyle/>
          <a:p>
            <a:pPr>
              <a:lnSpc>
                <a:spcPct val="150000"/>
              </a:lnSpc>
            </a:pPr>
            <a:r>
              <a:rPr lang="en-IN" sz="2400" dirty="0">
                <a:latin typeface="Calibri" panose="020F0502020204030204" pitchFamily="34" charset="0"/>
                <a:ea typeface="Calibri" panose="020F0502020204030204" pitchFamily="34" charset="0"/>
                <a:cs typeface="Calibri" panose="020F0502020204030204" pitchFamily="34" charset="0"/>
              </a:rPr>
              <a:t>representative case:</a:t>
            </a:r>
          </a:p>
          <a:p>
            <a:pPr>
              <a:lnSpc>
                <a:spcPct val="150000"/>
              </a:lnSpc>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Electric Vehicles (EVs) and Hybrid Electric Vehicles (HEVs)</a:t>
            </a:r>
          </a:p>
          <a:p>
            <a:pPr marL="342900" indent="-342900" algn="just">
              <a:lnSpc>
                <a:spcPct val="150000"/>
              </a:lnSpc>
              <a:buFont typeface="+mj-lt"/>
              <a:buAutoNum type="arabicPeriod"/>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Renewable Energy Systems</a:t>
            </a:r>
          </a:p>
          <a:p>
            <a:pPr marL="342900" indent="-342900" algn="just">
              <a:lnSpc>
                <a:spcPct val="150000"/>
              </a:lnSpc>
              <a:buFont typeface="+mj-lt"/>
              <a:buAutoNum type="arabicPeriod"/>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Industrial Robotics</a:t>
            </a:r>
          </a:p>
          <a:p>
            <a:pPr marL="342900" indent="-342900" algn="just">
              <a:lnSpc>
                <a:spcPct val="150000"/>
              </a:lnSpc>
              <a:buFont typeface="+mj-lt"/>
              <a:buAutoNum type="arabicPeriod"/>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HVAC Systems(heating, ventilation, and air conditioning)</a:t>
            </a:r>
          </a:p>
          <a:p>
            <a:pPr marL="342900" indent="-342900" algn="just">
              <a:lnSpc>
                <a:spcPct val="150000"/>
              </a:lnSpc>
              <a:buFont typeface="+mj-lt"/>
              <a:buAutoNum type="arabicPeriod"/>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Power Electronics</a:t>
            </a:r>
          </a:p>
          <a:p>
            <a:pPr>
              <a:lnSpc>
                <a:spcPct val="150000"/>
              </a:lnSpc>
            </a:pPr>
            <a:endParaRPr lang="en-IN" dirty="0"/>
          </a:p>
        </p:txBody>
      </p:sp>
    </p:spTree>
    <p:extLst>
      <p:ext uri="{BB962C8B-B14F-4D97-AF65-F5344CB8AC3E}">
        <p14:creationId xmlns:p14="http://schemas.microsoft.com/office/powerpoint/2010/main" val="1541951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AF2C72-40DF-2D39-0CE7-245D7FFCC8E5}"/>
              </a:ext>
            </a:extLst>
          </p:cNvPr>
          <p:cNvSpPr/>
          <p:nvPr/>
        </p:nvSpPr>
        <p:spPr>
          <a:xfrm>
            <a:off x="2351316" y="2715566"/>
            <a:ext cx="2582426" cy="1426866"/>
          </a:xfrm>
          <a:prstGeom prst="round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chemeClr val="tx1"/>
                </a:solidFill>
                <a:latin typeface="Arial" panose="020B0604020202020204" pitchFamily="34" charset="0"/>
                <a:ea typeface="Calibri" panose="020F0502020204030204" pitchFamily="34" charset="0"/>
                <a:cs typeface="Arial" panose="020B0604020202020204" pitchFamily="34" charset="0"/>
              </a:rPr>
              <a:t>PWM Signal </a:t>
            </a:r>
            <a:endParaRPr lang="en-IN" dirty="0">
              <a:ln>
                <a:solidFill>
                  <a:schemeClr val="tx1"/>
                </a:solidFill>
              </a:ln>
              <a:solidFill>
                <a:schemeClr val="tx1"/>
              </a:solidFill>
              <a:latin typeface="Arial" panose="020B0604020202020204" pitchFamily="34" charset="0"/>
              <a:ea typeface="Calibri" panose="020F050202020403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D98C0A45-639C-B757-9E81-9E9872145CE4}"/>
              </a:ext>
            </a:extLst>
          </p:cNvPr>
          <p:cNvSpPr/>
          <p:nvPr/>
        </p:nvSpPr>
        <p:spPr>
          <a:xfrm>
            <a:off x="5606981" y="1007347"/>
            <a:ext cx="1798654" cy="48433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DRIVER IC </a:t>
            </a:r>
          </a:p>
          <a:p>
            <a:pPr algn="ctr"/>
            <a:r>
              <a:rPr lang="en-US" dirty="0">
                <a:latin typeface="Arial" panose="020B0604020202020204" pitchFamily="34" charset="0"/>
                <a:cs typeface="Arial" panose="020B0604020202020204" pitchFamily="34" charset="0"/>
              </a:rPr>
              <a:t>ULN2003APG</a:t>
            </a:r>
            <a:endParaRPr lang="en-IN"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67E55B1A-6AFC-B05A-2E5D-7EAD073AEBD2}"/>
              </a:ext>
            </a:extLst>
          </p:cNvPr>
          <p:cNvCxnSpPr/>
          <p:nvPr/>
        </p:nvCxnSpPr>
        <p:spPr>
          <a:xfrm>
            <a:off x="8581292" y="2642716"/>
            <a:ext cx="0" cy="1245996"/>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68F821CB-1165-F4C2-74E8-6F6EDFCF5FAC}"/>
              </a:ext>
            </a:extLst>
          </p:cNvPr>
          <p:cNvCxnSpPr>
            <a:cxnSpLocks/>
          </p:cNvCxnSpPr>
          <p:nvPr/>
        </p:nvCxnSpPr>
        <p:spPr>
          <a:xfrm flipH="1">
            <a:off x="9351494" y="3870737"/>
            <a:ext cx="1" cy="1627833"/>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Straight Connector 16">
            <a:extLst>
              <a:ext uri="{FF2B5EF4-FFF2-40B4-BE49-F238E27FC236}">
                <a16:creationId xmlns:a16="http://schemas.microsoft.com/office/drawing/2014/main" id="{D3559B44-0D37-EEE3-000A-5013AD3ED0F3}"/>
              </a:ext>
            </a:extLst>
          </p:cNvPr>
          <p:cNvCxnSpPr/>
          <p:nvPr/>
        </p:nvCxnSpPr>
        <p:spPr>
          <a:xfrm flipV="1">
            <a:off x="9174145" y="2069960"/>
            <a:ext cx="0" cy="462225"/>
          </a:xfrm>
          <a:prstGeom prst="line">
            <a:avLst/>
          </a:prstGeom>
        </p:spPr>
        <p:style>
          <a:lnRef idx="3">
            <a:schemeClr val="accent3"/>
          </a:lnRef>
          <a:fillRef idx="0">
            <a:schemeClr val="accent3"/>
          </a:fillRef>
          <a:effectRef idx="2">
            <a:schemeClr val="accent3"/>
          </a:effectRef>
          <a:fontRef idx="minor">
            <a:schemeClr val="tx1"/>
          </a:fontRef>
        </p:style>
      </p:cxnSp>
      <p:sp>
        <p:nvSpPr>
          <p:cNvPr id="18" name="Oval 17">
            <a:extLst>
              <a:ext uri="{FF2B5EF4-FFF2-40B4-BE49-F238E27FC236}">
                <a16:creationId xmlns:a16="http://schemas.microsoft.com/office/drawing/2014/main" id="{AE165D54-3434-68DD-CB48-188F947F0EF6}"/>
              </a:ext>
            </a:extLst>
          </p:cNvPr>
          <p:cNvSpPr/>
          <p:nvPr/>
        </p:nvSpPr>
        <p:spPr>
          <a:xfrm>
            <a:off x="8480808" y="673240"/>
            <a:ext cx="1467060" cy="137662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MOTOR</a:t>
            </a:r>
            <a:endParaRPr lang="en-IN" dirty="0">
              <a:latin typeface="Arial" panose="020B0604020202020204" pitchFamily="34" charset="0"/>
              <a:cs typeface="Arial" panose="020B0604020202020204" pitchFamily="34" charset="0"/>
            </a:endParaRPr>
          </a:p>
        </p:txBody>
      </p:sp>
      <p:cxnSp>
        <p:nvCxnSpPr>
          <p:cNvPr id="22" name="Connector: Elbow 21">
            <a:extLst>
              <a:ext uri="{FF2B5EF4-FFF2-40B4-BE49-F238E27FC236}">
                <a16:creationId xmlns:a16="http://schemas.microsoft.com/office/drawing/2014/main" id="{60E14E3D-D361-F002-65E2-411E751097BF}"/>
              </a:ext>
            </a:extLst>
          </p:cNvPr>
          <p:cNvCxnSpPr/>
          <p:nvPr/>
        </p:nvCxnSpPr>
        <p:spPr>
          <a:xfrm flipV="1">
            <a:off x="4933742" y="2934119"/>
            <a:ext cx="673239" cy="1607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AAD2F8-DFC7-0A32-D5B2-B64D97F4D5FB}"/>
              </a:ext>
            </a:extLst>
          </p:cNvPr>
          <p:cNvCxnSpPr/>
          <p:nvPr/>
        </p:nvCxnSpPr>
        <p:spPr>
          <a:xfrm>
            <a:off x="4933742" y="3637503"/>
            <a:ext cx="673239" cy="6129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AE7BAE9-2EAC-E91A-AB29-9F57C5FD85E3}"/>
              </a:ext>
            </a:extLst>
          </p:cNvPr>
          <p:cNvCxnSpPr/>
          <p:nvPr/>
        </p:nvCxnSpPr>
        <p:spPr>
          <a:xfrm>
            <a:off x="7405635" y="2853732"/>
            <a:ext cx="1175657" cy="5024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915440E-D9EC-2345-55AB-BA5C5204B628}"/>
              </a:ext>
            </a:extLst>
          </p:cNvPr>
          <p:cNvCxnSpPr/>
          <p:nvPr/>
        </p:nvCxnSpPr>
        <p:spPr>
          <a:xfrm>
            <a:off x="7405635" y="5164853"/>
            <a:ext cx="934497"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9259EAB4-BC72-6CD4-3AB1-EE9D293AEDAC}"/>
              </a:ext>
            </a:extLst>
          </p:cNvPr>
          <p:cNvCxnSpPr>
            <a:stCxn id="18" idx="0"/>
          </p:cNvCxnSpPr>
          <p:nvPr/>
        </p:nvCxnSpPr>
        <p:spPr>
          <a:xfrm flipV="1">
            <a:off x="9214338" y="200967"/>
            <a:ext cx="0" cy="472273"/>
          </a:xfrm>
          <a:prstGeom prst="line">
            <a:avLst/>
          </a:prstGeom>
        </p:spPr>
        <p:style>
          <a:lnRef idx="3">
            <a:schemeClr val="accent3"/>
          </a:lnRef>
          <a:fillRef idx="0">
            <a:schemeClr val="accent3"/>
          </a:fillRef>
          <a:effectRef idx="2">
            <a:schemeClr val="accent3"/>
          </a:effectRef>
          <a:fontRef idx="minor">
            <a:schemeClr val="tx1"/>
          </a:fontRef>
        </p:style>
      </p:cxnSp>
      <p:cxnSp>
        <p:nvCxnSpPr>
          <p:cNvPr id="36" name="Straight Connector 35">
            <a:extLst>
              <a:ext uri="{FF2B5EF4-FFF2-40B4-BE49-F238E27FC236}">
                <a16:creationId xmlns:a16="http://schemas.microsoft.com/office/drawing/2014/main" id="{F97AF5AD-A979-8C68-C43E-F6379F1DE1AA}"/>
              </a:ext>
            </a:extLst>
          </p:cNvPr>
          <p:cNvCxnSpPr/>
          <p:nvPr/>
        </p:nvCxnSpPr>
        <p:spPr>
          <a:xfrm>
            <a:off x="9214338" y="200967"/>
            <a:ext cx="1879042"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8" name="Straight Connector 37">
            <a:extLst>
              <a:ext uri="{FF2B5EF4-FFF2-40B4-BE49-F238E27FC236}">
                <a16:creationId xmlns:a16="http://schemas.microsoft.com/office/drawing/2014/main" id="{0987467D-BCE6-7DF3-8E90-42BCE7B572EF}"/>
              </a:ext>
            </a:extLst>
          </p:cNvPr>
          <p:cNvCxnSpPr>
            <a:cxnSpLocks/>
          </p:cNvCxnSpPr>
          <p:nvPr/>
        </p:nvCxnSpPr>
        <p:spPr>
          <a:xfrm>
            <a:off x="11093380" y="200967"/>
            <a:ext cx="0" cy="6209881"/>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21F71D4C-39A0-6BA2-D2FD-AD9D18A9D0C3}"/>
              </a:ext>
            </a:extLst>
          </p:cNvPr>
          <p:cNvCxnSpPr/>
          <p:nvPr/>
        </p:nvCxnSpPr>
        <p:spPr>
          <a:xfrm>
            <a:off x="8340132" y="5164853"/>
            <a:ext cx="0" cy="1245995"/>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Straight Connector 41">
            <a:extLst>
              <a:ext uri="{FF2B5EF4-FFF2-40B4-BE49-F238E27FC236}">
                <a16:creationId xmlns:a16="http://schemas.microsoft.com/office/drawing/2014/main" id="{5D367180-25EB-A63C-6F80-9B85CCF40D8A}"/>
              </a:ext>
            </a:extLst>
          </p:cNvPr>
          <p:cNvCxnSpPr/>
          <p:nvPr/>
        </p:nvCxnSpPr>
        <p:spPr>
          <a:xfrm>
            <a:off x="8340132" y="6410848"/>
            <a:ext cx="2753248" cy="0"/>
          </a:xfrm>
          <a:prstGeom prst="line">
            <a:avLst/>
          </a:prstGeom>
        </p:spPr>
        <p:style>
          <a:lnRef idx="3">
            <a:schemeClr val="accent3"/>
          </a:lnRef>
          <a:fillRef idx="0">
            <a:schemeClr val="accent3"/>
          </a:fillRef>
          <a:effectRef idx="2">
            <a:schemeClr val="accent3"/>
          </a:effectRef>
          <a:fontRef idx="minor">
            <a:schemeClr val="tx1"/>
          </a:fontRef>
        </p:style>
      </p:cxnSp>
      <p:sp>
        <p:nvSpPr>
          <p:cNvPr id="44" name="TextBox 43">
            <a:extLst>
              <a:ext uri="{FF2B5EF4-FFF2-40B4-BE49-F238E27FC236}">
                <a16:creationId xmlns:a16="http://schemas.microsoft.com/office/drawing/2014/main" id="{78D4114C-A006-1487-C5B9-279C5A4B7A34}"/>
              </a:ext>
            </a:extLst>
          </p:cNvPr>
          <p:cNvSpPr txBox="1"/>
          <p:nvPr/>
        </p:nvSpPr>
        <p:spPr>
          <a:xfrm>
            <a:off x="7526215" y="4830748"/>
            <a:ext cx="793814" cy="37178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VCC</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2F3F258F-D6DC-3B61-07B3-FCA29C7CF160}"/>
              </a:ext>
            </a:extLst>
          </p:cNvPr>
          <p:cNvSpPr txBox="1"/>
          <p:nvPr/>
        </p:nvSpPr>
        <p:spPr>
          <a:xfrm>
            <a:off x="9027937" y="5786993"/>
            <a:ext cx="763675"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GND</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2C4A0088-1F40-00AC-EB04-623BB98F63D0}"/>
              </a:ext>
            </a:extLst>
          </p:cNvPr>
          <p:cNvSpPr txBox="1"/>
          <p:nvPr/>
        </p:nvSpPr>
        <p:spPr>
          <a:xfrm>
            <a:off x="9684936" y="2412404"/>
            <a:ext cx="128116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MOSFET</a:t>
            </a:r>
            <a:endParaRPr lang="en-IN"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6726190-A0B6-88E7-E8D7-50A4199DD69E}"/>
              </a:ext>
            </a:extLst>
          </p:cNvPr>
          <p:cNvSpPr txBox="1"/>
          <p:nvPr/>
        </p:nvSpPr>
        <p:spPr>
          <a:xfrm>
            <a:off x="5501477" y="6148307"/>
            <a:ext cx="3416435"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Fig 9 Circuit Design </a:t>
            </a:r>
            <a:endParaRPr lang="en-IN" b="1" dirty="0">
              <a:latin typeface="Calibri" panose="020F0502020204030204" pitchFamily="34" charset="0"/>
              <a:ea typeface="Calibri" panose="020F0502020204030204" pitchFamily="34" charset="0"/>
              <a:cs typeface="Calibri" panose="020F0502020204030204" pitchFamily="34" charset="0"/>
            </a:endParaRPr>
          </a:p>
        </p:txBody>
      </p:sp>
      <p:cxnSp>
        <p:nvCxnSpPr>
          <p:cNvPr id="9" name="Straight Connector 8">
            <a:extLst>
              <a:ext uri="{FF2B5EF4-FFF2-40B4-BE49-F238E27FC236}">
                <a16:creationId xmlns:a16="http://schemas.microsoft.com/office/drawing/2014/main" id="{7562D701-27A3-4C61-B5F0-E39DA91BF052}"/>
              </a:ext>
            </a:extLst>
          </p:cNvPr>
          <p:cNvCxnSpPr>
            <a:cxnSpLocks/>
          </p:cNvCxnSpPr>
          <p:nvPr/>
        </p:nvCxnSpPr>
        <p:spPr>
          <a:xfrm>
            <a:off x="8884422" y="2690948"/>
            <a:ext cx="18758" cy="329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F41493-0EA2-48C4-8A9A-494A09B1DA3B}"/>
              </a:ext>
            </a:extLst>
          </p:cNvPr>
          <p:cNvCxnSpPr>
            <a:cxnSpLocks/>
          </p:cNvCxnSpPr>
          <p:nvPr/>
        </p:nvCxnSpPr>
        <p:spPr>
          <a:xfrm>
            <a:off x="8886881" y="3132356"/>
            <a:ext cx="13999" cy="406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F0DEF1D-C6C4-4A7A-896D-DDD5BFDE5176}"/>
              </a:ext>
            </a:extLst>
          </p:cNvPr>
          <p:cNvCxnSpPr>
            <a:cxnSpLocks/>
          </p:cNvCxnSpPr>
          <p:nvPr/>
        </p:nvCxnSpPr>
        <p:spPr>
          <a:xfrm>
            <a:off x="8901564" y="3608137"/>
            <a:ext cx="8756" cy="374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661DC9E-205E-44B0-93D7-9A467DB8C623}"/>
              </a:ext>
            </a:extLst>
          </p:cNvPr>
          <p:cNvCxnSpPr>
            <a:cxnSpLocks/>
          </p:cNvCxnSpPr>
          <p:nvPr/>
        </p:nvCxnSpPr>
        <p:spPr>
          <a:xfrm flipV="1">
            <a:off x="8884421" y="2862244"/>
            <a:ext cx="884754" cy="6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E9E0B32-48EA-4592-BE1E-07C74F68F9B2}"/>
              </a:ext>
            </a:extLst>
          </p:cNvPr>
          <p:cNvCxnSpPr>
            <a:cxnSpLocks/>
          </p:cNvCxnSpPr>
          <p:nvPr/>
        </p:nvCxnSpPr>
        <p:spPr>
          <a:xfrm>
            <a:off x="8909738" y="3298667"/>
            <a:ext cx="4611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287E05F-C45B-4222-B7C5-6380912CC35F}"/>
              </a:ext>
            </a:extLst>
          </p:cNvPr>
          <p:cNvCxnSpPr>
            <a:cxnSpLocks/>
          </p:cNvCxnSpPr>
          <p:nvPr/>
        </p:nvCxnSpPr>
        <p:spPr>
          <a:xfrm>
            <a:off x="8928464" y="3776057"/>
            <a:ext cx="863148"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082B90-E274-4FCB-86AD-C9ADBD748771}"/>
              </a:ext>
            </a:extLst>
          </p:cNvPr>
          <p:cNvCxnSpPr>
            <a:cxnSpLocks/>
          </p:cNvCxnSpPr>
          <p:nvPr/>
        </p:nvCxnSpPr>
        <p:spPr>
          <a:xfrm flipH="1">
            <a:off x="9335293" y="3313148"/>
            <a:ext cx="32404" cy="741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20EA3A6-BF25-4375-80AF-DE798ACCA26E}"/>
              </a:ext>
            </a:extLst>
          </p:cNvPr>
          <p:cNvCxnSpPr>
            <a:cxnSpLocks/>
          </p:cNvCxnSpPr>
          <p:nvPr/>
        </p:nvCxnSpPr>
        <p:spPr>
          <a:xfrm>
            <a:off x="9794646" y="2868998"/>
            <a:ext cx="0" cy="907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5770FC4-3201-4090-BB43-FE430DBB936A}"/>
              </a:ext>
            </a:extLst>
          </p:cNvPr>
          <p:cNvCxnSpPr>
            <a:cxnSpLocks/>
          </p:cNvCxnSpPr>
          <p:nvPr/>
        </p:nvCxnSpPr>
        <p:spPr>
          <a:xfrm>
            <a:off x="9621299" y="3205096"/>
            <a:ext cx="369276" cy="10416"/>
          </a:xfrm>
          <a:prstGeom prst="line">
            <a:avLst/>
          </a:prstGeom>
        </p:spPr>
        <p:style>
          <a:lnRef idx="1">
            <a:schemeClr val="accent1"/>
          </a:lnRef>
          <a:fillRef idx="0">
            <a:schemeClr val="accent1"/>
          </a:fillRef>
          <a:effectRef idx="0">
            <a:schemeClr val="accent1"/>
          </a:effectRef>
          <a:fontRef idx="minor">
            <a:schemeClr val="tx1"/>
          </a:fontRef>
        </p:style>
      </p:cxnSp>
      <p:sp>
        <p:nvSpPr>
          <p:cNvPr id="113" name="Isosceles Triangle 112">
            <a:extLst>
              <a:ext uri="{FF2B5EF4-FFF2-40B4-BE49-F238E27FC236}">
                <a16:creationId xmlns:a16="http://schemas.microsoft.com/office/drawing/2014/main" id="{66F48C4C-A6CE-4353-BF38-8A80FB48336D}"/>
              </a:ext>
            </a:extLst>
          </p:cNvPr>
          <p:cNvSpPr/>
          <p:nvPr/>
        </p:nvSpPr>
        <p:spPr>
          <a:xfrm>
            <a:off x="9646156" y="3252761"/>
            <a:ext cx="301712" cy="1529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Isosceles Triangle 115">
            <a:extLst>
              <a:ext uri="{FF2B5EF4-FFF2-40B4-BE49-F238E27FC236}">
                <a16:creationId xmlns:a16="http://schemas.microsoft.com/office/drawing/2014/main" id="{A7ABFE7C-C536-4869-9211-11E9A6BF3DB7}"/>
              </a:ext>
            </a:extLst>
          </p:cNvPr>
          <p:cNvSpPr/>
          <p:nvPr/>
        </p:nvSpPr>
        <p:spPr>
          <a:xfrm rot="15928147">
            <a:off x="9058868" y="3173337"/>
            <a:ext cx="205944" cy="2404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321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A3046E-A2F7-6F69-3010-3CD330183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389" y="810882"/>
            <a:ext cx="7285057" cy="5035268"/>
          </a:xfrm>
          <a:prstGeom prst="rect">
            <a:avLst/>
          </a:prstGeom>
        </p:spPr>
      </p:pic>
      <p:sp>
        <p:nvSpPr>
          <p:cNvPr id="4" name="TextBox 3">
            <a:extLst>
              <a:ext uri="{FF2B5EF4-FFF2-40B4-BE49-F238E27FC236}">
                <a16:creationId xmlns:a16="http://schemas.microsoft.com/office/drawing/2014/main" id="{DC73E8E1-CDA7-475F-0F58-DE0BC25CE751}"/>
              </a:ext>
            </a:extLst>
          </p:cNvPr>
          <p:cNvSpPr txBox="1"/>
          <p:nvPr/>
        </p:nvSpPr>
        <p:spPr>
          <a:xfrm>
            <a:off x="5325627" y="6035080"/>
            <a:ext cx="4642338"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Fig 10 Speed control of DC motor</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8764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26008C-F661-F7FF-525E-78F77305ED7E}"/>
              </a:ext>
            </a:extLst>
          </p:cNvPr>
          <p:cNvSpPr txBox="1"/>
          <p:nvPr/>
        </p:nvSpPr>
        <p:spPr>
          <a:xfrm>
            <a:off x="5205046" y="1187675"/>
            <a:ext cx="4521758" cy="584775"/>
          </a:xfrm>
          <a:prstGeom prst="rect">
            <a:avLst/>
          </a:prstGeom>
          <a:noFill/>
        </p:spPr>
        <p:txBody>
          <a:bodyPr wrap="square" rtlCol="0">
            <a:spAutoFit/>
          </a:bodyPr>
          <a:lstStyle/>
          <a:p>
            <a:r>
              <a:rPr lang="en-US" sz="3200" b="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Limitations</a:t>
            </a:r>
            <a:endParaRPr lang="en-IN" sz="32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C79C74C-F579-0939-F5A3-04250E5D3482}"/>
              </a:ext>
            </a:extLst>
          </p:cNvPr>
          <p:cNvSpPr txBox="1"/>
          <p:nvPr/>
        </p:nvSpPr>
        <p:spPr>
          <a:xfrm>
            <a:off x="2994409" y="2080009"/>
            <a:ext cx="7867859" cy="1694310"/>
          </a:xfrm>
          <a:prstGeom prst="rect">
            <a:avLst/>
          </a:prstGeom>
          <a:noFill/>
        </p:spPr>
        <p:txBody>
          <a:bodyPr wrap="square" rtlCol="0">
            <a:spAutoFit/>
          </a:bodyPr>
          <a:lstStyle/>
          <a:p>
            <a:pPr>
              <a:lnSpc>
                <a:spcPct val="150000"/>
              </a:lnSpc>
            </a:pP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Clock Jitter and Noise</a:t>
            </a:r>
          </a:p>
          <a:p>
            <a:pPr>
              <a:lnSpc>
                <a:spcPct val="150000"/>
              </a:lnSpc>
            </a:pP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Switching Losses</a:t>
            </a:r>
            <a:endParaRPr lang="en-US" sz="2400" dirty="0">
              <a:solidFill>
                <a:schemeClr val="accent4">
                  <a:lumMod val="50000"/>
                </a:schemeClr>
              </a:solidFill>
              <a:latin typeface="Calibri" panose="020F0502020204030204" pitchFamily="34" charset="0"/>
              <a:ea typeface="Times New Roman" panose="02020603050405020304" pitchFamily="18" charset="0"/>
              <a:cs typeface="Shruti" panose="020B0502040204020203" pitchFamily="34" charset="0"/>
            </a:endParaRPr>
          </a:p>
          <a:p>
            <a:pPr>
              <a:lnSpc>
                <a:spcPct val="150000"/>
              </a:lnSpc>
            </a:pP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Resource Utilization</a:t>
            </a:r>
            <a:endParaRPr lang="en-IN" sz="2400" dirty="0">
              <a:solidFill>
                <a:schemeClr val="accent4">
                  <a:lumMod val="50000"/>
                </a:schemeClr>
              </a:solidFill>
            </a:endParaRPr>
          </a:p>
        </p:txBody>
      </p:sp>
    </p:spTree>
    <p:extLst>
      <p:ext uri="{BB962C8B-B14F-4D97-AF65-F5344CB8AC3E}">
        <p14:creationId xmlns:p14="http://schemas.microsoft.com/office/powerpoint/2010/main" val="473065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ACED30-BE9F-C10B-7DA4-58C067F66C68}"/>
              </a:ext>
            </a:extLst>
          </p:cNvPr>
          <p:cNvSpPr txBox="1"/>
          <p:nvPr/>
        </p:nvSpPr>
        <p:spPr>
          <a:xfrm>
            <a:off x="4762919" y="1193220"/>
            <a:ext cx="4200211" cy="584775"/>
          </a:xfrm>
          <a:prstGeom prst="rect">
            <a:avLst/>
          </a:prstGeom>
          <a:noFill/>
        </p:spPr>
        <p:txBody>
          <a:bodyPr wrap="square" rtlCol="0">
            <a:spAutoFit/>
          </a:bodyPr>
          <a:lstStyle/>
          <a:p>
            <a:pPr algn="ctr"/>
            <a:r>
              <a:rPr lang="en-IN" sz="3200" dirty="0">
                <a:solidFill>
                  <a:schemeClr val="accent1">
                    <a:lumMod val="50000"/>
                  </a:schemeClr>
                </a:solidFill>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B49C0ECF-F7DE-0D3A-9044-243DAC558CFB}"/>
              </a:ext>
            </a:extLst>
          </p:cNvPr>
          <p:cNvSpPr txBox="1"/>
          <p:nvPr/>
        </p:nvSpPr>
        <p:spPr>
          <a:xfrm>
            <a:off x="3114989" y="1898575"/>
            <a:ext cx="7948246" cy="2805063"/>
          </a:xfrm>
          <a:prstGeom prst="rect">
            <a:avLst/>
          </a:prstGeom>
          <a:noFill/>
        </p:spPr>
        <p:txBody>
          <a:bodyPr wrap="square" rtlCol="0">
            <a:spAutoFit/>
          </a:bodyPr>
          <a:lstStyle/>
          <a:p>
            <a:pPr algn="just">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Using FPGAs to control motor speed with PWM is like giving motors a smart, easy-to-use tool. It's as if they're getting a fancy remote control that helps them work smoothly and save energy. This setup is a straightforward way to make motors perform better in factories and industries.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01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340F3-D256-854D-FD6F-48F9C5C4776D}"/>
              </a:ext>
            </a:extLst>
          </p:cNvPr>
          <p:cNvSpPr txBox="1"/>
          <p:nvPr/>
        </p:nvSpPr>
        <p:spPr>
          <a:xfrm>
            <a:off x="3748035" y="1085222"/>
            <a:ext cx="5285433"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1E4B2A96-70CE-8B70-F337-2B7E16D36AB3}"/>
              </a:ext>
            </a:extLst>
          </p:cNvPr>
          <p:cNvSpPr txBox="1"/>
          <p:nvPr/>
        </p:nvSpPr>
        <p:spPr>
          <a:xfrm>
            <a:off x="1477431" y="1900973"/>
            <a:ext cx="10453503" cy="3318024"/>
          </a:xfrm>
          <a:prstGeom prst="rect">
            <a:avLst/>
          </a:prstGeom>
          <a:noFill/>
        </p:spPr>
        <p:txBody>
          <a:bodyPr wrap="none" rtlCol="0">
            <a:spAutoFit/>
          </a:bodyPr>
          <a:lstStyle/>
          <a:p>
            <a:pPr marL="342900" lvl="0" indent="-342900" algn="just">
              <a:lnSpc>
                <a:spcPct val="150000"/>
              </a:lnSpc>
              <a:spcAft>
                <a:spcPts val="1000"/>
              </a:spcAft>
              <a:buFont typeface="+mj-lt"/>
              <a:buAutoNum type="arabicPeriod"/>
            </a:pPr>
            <a:r>
              <a:rPr lang="en-US" sz="2400" dirty="0">
                <a:effectLst/>
                <a:latin typeface="Calibri" panose="020F0502020204030204" pitchFamily="34" charset="0"/>
                <a:ea typeface="Times New Roman" panose="02020603050405020304" pitchFamily="18" charset="0"/>
                <a:cs typeface="Shruti" panose="020B0502040204020203" pitchFamily="34" charset="0"/>
              </a:rPr>
              <a:t>Stephen Brown, “Fundamentals of digital logic with VHDL design,” July 2002.</a:t>
            </a:r>
            <a:endParaRPr lang="en-IN" sz="2400" dirty="0">
              <a:effectLst/>
              <a:latin typeface="Calibri" panose="020F0502020204030204" pitchFamily="34" charset="0"/>
              <a:ea typeface="Times New Roman" panose="02020603050405020304" pitchFamily="18" charset="0"/>
              <a:cs typeface="Shruti" panose="020B0502040204020203" pitchFamily="34" charset="0"/>
            </a:endParaRPr>
          </a:p>
          <a:p>
            <a:pPr marL="342900" lvl="0" indent="-342900" algn="just">
              <a:lnSpc>
                <a:spcPct val="150000"/>
              </a:lnSpc>
              <a:spcAft>
                <a:spcPts val="1000"/>
              </a:spcAft>
              <a:buFont typeface="+mj-lt"/>
              <a:buAutoNum type="arabicPeriod"/>
            </a:pPr>
            <a:r>
              <a:rPr lang="en-US" sz="2400" dirty="0">
                <a:effectLst/>
                <a:latin typeface="Calibri" panose="020F0502020204030204" pitchFamily="34" charset="0"/>
                <a:ea typeface="Times New Roman" panose="02020603050405020304" pitchFamily="18" charset="0"/>
                <a:cs typeface="Shruti" panose="020B0502040204020203" pitchFamily="34" charset="0"/>
              </a:rPr>
              <a:t>Gwaltney, “FPGA Implementation of controls,” 2003.</a:t>
            </a:r>
            <a:endParaRPr lang="en-IN" sz="2400" dirty="0">
              <a:latin typeface="Calibri" panose="020F0502020204030204" pitchFamily="34" charset="0"/>
              <a:ea typeface="Times New Roman" panose="02020603050405020304" pitchFamily="18" charset="0"/>
              <a:cs typeface="Shruti" panose="020B0502040204020203" pitchFamily="34" charset="0"/>
            </a:endParaRPr>
          </a:p>
          <a:p>
            <a:pPr marL="342900" lvl="0" indent="-342900" algn="just">
              <a:lnSpc>
                <a:spcPct val="150000"/>
              </a:lnSpc>
              <a:spcAft>
                <a:spcPts val="1000"/>
              </a:spcAft>
              <a:buFont typeface="+mj-lt"/>
              <a:buAutoNum type="arabicPeriod"/>
            </a:pPr>
            <a:r>
              <a:rPr lang="en-US" sz="2400" u="sng"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hlinkClick r:id="rId2">
                  <a:extLst>
                    <a:ext uri="{A12FA001-AC4F-418D-AE19-62706E023703}">
                      <ahyp:hlinkClr xmlns:ahyp="http://schemas.microsoft.com/office/drawing/2018/hyperlinkcolor" val="tx"/>
                    </a:ext>
                  </a:extLst>
                </a:hlinkClick>
              </a:rPr>
              <a:t>http://www.digilentinc.com </a:t>
            </a: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(Xilinx I/O board).</a:t>
            </a:r>
          </a:p>
          <a:p>
            <a:pPr marL="342900" indent="-342900" algn="just">
              <a:lnSpc>
                <a:spcPct val="150000"/>
              </a:lnSpc>
              <a:spcAft>
                <a:spcPts val="1000"/>
              </a:spcAft>
              <a:buFont typeface="+mj-lt"/>
              <a:buAutoNum type="arabicPeriod"/>
            </a:pP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Karen </a:t>
            </a:r>
            <a:r>
              <a:rPr lang="en-US" sz="2400" dirty="0" err="1">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Parenell</a:t>
            </a: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 Nick Mehta,“ Programmable logic design Quick start Hand Book,</a:t>
            </a:r>
          </a:p>
          <a:p>
            <a:pPr algn="just">
              <a:lnSpc>
                <a:spcPct val="150000"/>
              </a:lnSpc>
              <a:spcAft>
                <a:spcPts val="1000"/>
              </a:spcAft>
            </a:pPr>
            <a:r>
              <a:rPr lang="en-US" sz="2400" dirty="0">
                <a:solidFill>
                  <a:schemeClr val="accent4">
                    <a:lumMod val="50000"/>
                  </a:schemeClr>
                </a:solidFill>
                <a:latin typeface="Calibri" panose="020F0502020204030204" pitchFamily="34" charset="0"/>
                <a:ea typeface="Times New Roman" panose="02020603050405020304" pitchFamily="18" charset="0"/>
                <a:cs typeface="Shruti" panose="020B0502040204020203" pitchFamily="34" charset="0"/>
              </a:rPr>
              <a:t>	</a:t>
            </a: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 ”Xilinx, Second edition, January 2002</a:t>
            </a:r>
          </a:p>
        </p:txBody>
      </p:sp>
    </p:spTree>
    <p:extLst>
      <p:ext uri="{BB962C8B-B14F-4D97-AF65-F5344CB8AC3E}">
        <p14:creationId xmlns:p14="http://schemas.microsoft.com/office/powerpoint/2010/main" val="3377530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EAA82-D7D2-A859-2837-FFF99C2FB61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4048" y="-80385"/>
            <a:ext cx="9144000" cy="6858000"/>
          </a:xfrm>
          <a:prstGeom prst="rect">
            <a:avLst/>
          </a:prstGeom>
        </p:spPr>
      </p:pic>
    </p:spTree>
    <p:extLst>
      <p:ext uri="{BB962C8B-B14F-4D97-AF65-F5344CB8AC3E}">
        <p14:creationId xmlns:p14="http://schemas.microsoft.com/office/powerpoint/2010/main" val="308299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9CC5C2-0DD4-BCA4-1CC8-6198948625A2}"/>
              </a:ext>
            </a:extLst>
          </p:cNvPr>
          <p:cNvSpPr txBox="1"/>
          <p:nvPr/>
        </p:nvSpPr>
        <p:spPr>
          <a:xfrm>
            <a:off x="2853733" y="803868"/>
            <a:ext cx="7315199" cy="4638770"/>
          </a:xfrm>
          <a:prstGeom prst="rect">
            <a:avLst/>
          </a:prstGeom>
          <a:noFill/>
        </p:spPr>
        <p:txBody>
          <a:bodyPr wrap="square" rtlCol="0">
            <a:spAutoFit/>
          </a:bodyPr>
          <a:lstStyle/>
          <a:p>
            <a:pPr algn="just">
              <a:lnSpc>
                <a:spcPct val="150000"/>
              </a:lnSpc>
            </a:pPr>
            <a:r>
              <a:rPr lang="en-US" sz="2800" dirty="0">
                <a:solidFill>
                  <a:schemeClr val="accent2">
                    <a:lumMod val="50000"/>
                  </a:schemeClr>
                </a:solidFill>
                <a:latin typeface="Times New Roman" panose="02020603050405020304" pitchFamily="18" charset="0"/>
                <a:cs typeface="Times New Roman" panose="02020603050405020304" pitchFamily="18" charset="0"/>
              </a:rPr>
              <a:t>Software Components:</a:t>
            </a:r>
          </a:p>
          <a:p>
            <a:pPr marL="342900" indent="-342900" algn="just">
              <a:lnSpc>
                <a:spcPct val="150000"/>
              </a:lnSpc>
              <a:buFont typeface="Arial" panose="020B0604020202020204" pitchFamily="34" charset="0"/>
              <a:buChar char="•"/>
            </a:pPr>
            <a:r>
              <a:rPr lang="en-US" sz="24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XILLINX VIVADO software version 2021.3</a:t>
            </a:r>
          </a:p>
          <a:p>
            <a:pPr algn="just">
              <a:lnSpc>
                <a:spcPct val="150000"/>
              </a:lnSpc>
            </a:pPr>
            <a:r>
              <a:rPr lang="en-US" sz="2800" dirty="0">
                <a:solidFill>
                  <a:schemeClr val="accent2">
                    <a:lumMod val="50000"/>
                  </a:schemeClr>
                </a:solidFill>
                <a:latin typeface="Times New Roman" panose="02020603050405020304" pitchFamily="18" charset="0"/>
                <a:cs typeface="Times New Roman" panose="02020603050405020304" pitchFamily="18" charset="0"/>
              </a:rPr>
              <a:t>Hardware Components:</a:t>
            </a:r>
          </a:p>
          <a:p>
            <a:pPr marL="285750" indent="-285750" algn="just">
              <a:lnSpc>
                <a:spcPct val="150000"/>
              </a:lnSpc>
              <a:buFont typeface="Arial" panose="020B0604020202020204" pitchFamily="34" charset="0"/>
              <a:buChar char="•"/>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FPGA Board – ARTIX 7 BASYS3 BOARD</a:t>
            </a:r>
          </a:p>
          <a:p>
            <a:pPr marL="285750" indent="-285750" algn="just">
              <a:lnSpc>
                <a:spcPct val="150000"/>
              </a:lnSpc>
              <a:buFont typeface="Arial" panose="020B0604020202020204" pitchFamily="34" charset="0"/>
              <a:buChar char="•"/>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Digital Oscilloscope						</a:t>
            </a:r>
          </a:p>
          <a:p>
            <a:pPr marL="285750" indent="-285750" algn="just">
              <a:lnSpc>
                <a:spcPct val="150000"/>
              </a:lnSpc>
              <a:buFont typeface="Arial" panose="020B0604020202020204" pitchFamily="34" charset="0"/>
              <a:buChar char="•"/>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Driver IC – ULN2003APG</a:t>
            </a:r>
          </a:p>
          <a:p>
            <a:pPr marL="285750" indent="-285750" algn="just">
              <a:lnSpc>
                <a:spcPct val="150000"/>
              </a:lnSpc>
              <a:buFont typeface="Arial" panose="020B0604020202020204" pitchFamily="34" charset="0"/>
              <a:buChar char="•"/>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DC Motor</a:t>
            </a:r>
          </a:p>
          <a:p>
            <a:pPr marL="285750" indent="-285750" algn="just">
              <a:lnSpc>
                <a:spcPct val="150000"/>
              </a:lnSpc>
              <a:buFont typeface="Arial" panose="020B0604020202020204" pitchFamily="34" charset="0"/>
              <a:buChar char="•"/>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MOSFET – IRFZ44N</a:t>
            </a:r>
            <a:endParaRPr lang="en-IN" sz="2400" dirty="0"/>
          </a:p>
        </p:txBody>
      </p:sp>
    </p:spTree>
    <p:extLst>
      <p:ext uri="{BB962C8B-B14F-4D97-AF65-F5344CB8AC3E}">
        <p14:creationId xmlns:p14="http://schemas.microsoft.com/office/powerpoint/2010/main" val="48729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7ED7C-4517-2D84-64D9-A1E4C404A10B}"/>
              </a:ext>
            </a:extLst>
          </p:cNvPr>
          <p:cNvSpPr txBox="1"/>
          <p:nvPr/>
        </p:nvSpPr>
        <p:spPr>
          <a:xfrm>
            <a:off x="2213811" y="770021"/>
            <a:ext cx="9063789" cy="584775"/>
          </a:xfrm>
          <a:prstGeom prst="rect">
            <a:avLst/>
          </a:prstGeom>
          <a:noFill/>
        </p:spPr>
        <p:txBody>
          <a:bodyPr wrap="square" rtlCol="0">
            <a:spAutoFit/>
          </a:bodyPr>
          <a:lstStyle/>
          <a:p>
            <a:r>
              <a:rPr lang="en-US" sz="3200"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WORKING AND FUNCTIONAL DESCRIPTION</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E33004-39FE-79A3-249E-4B572DDF44E8}"/>
              </a:ext>
            </a:extLst>
          </p:cNvPr>
          <p:cNvSpPr txBox="1"/>
          <p:nvPr/>
        </p:nvSpPr>
        <p:spPr>
          <a:xfrm>
            <a:off x="2213811" y="1572126"/>
            <a:ext cx="9208168" cy="661207"/>
          </a:xfrm>
          <a:prstGeom prst="rect">
            <a:avLst/>
          </a:prstGeom>
          <a:noFill/>
        </p:spPr>
        <p:txBody>
          <a:bodyPr wrap="square" rtlCol="0">
            <a:spAutoFit/>
          </a:bodyPr>
          <a:lstStyle/>
          <a:p>
            <a:pPr>
              <a:lnSpc>
                <a:spcPct val="150000"/>
              </a:lnSpc>
              <a:spcBef>
                <a:spcPts val="1200"/>
              </a:spcBef>
              <a:spcAft>
                <a:spcPts val="300"/>
              </a:spcAft>
            </a:pPr>
            <a:r>
              <a:rPr lang="en-US" sz="2800" b="1" i="0" dirty="0">
                <a:solidFill>
                  <a:schemeClr val="accent2">
                    <a:lumMod val="50000"/>
                  </a:schemeClr>
                </a:solidFill>
                <a:effectLst/>
                <a:latin typeface="Times New Roman" panose="02020603050405020304" pitchFamily="18" charset="0"/>
                <a:cs typeface="Times New Roman" panose="02020603050405020304" pitchFamily="18" charset="0"/>
              </a:rPr>
              <a:t> 1.PULSE WIDTH MODULATION</a:t>
            </a:r>
            <a:endParaRPr lang="en-IN" sz="2800" b="1" i="1" dirty="0">
              <a:solidFill>
                <a:schemeClr val="accent2">
                  <a:lumMod val="50000"/>
                </a:schemeClr>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E3A762B-A2DE-7724-A960-9D376F51C07E}"/>
              </a:ext>
            </a:extLst>
          </p:cNvPr>
          <p:cNvSpPr txBox="1"/>
          <p:nvPr/>
        </p:nvSpPr>
        <p:spPr>
          <a:xfrm>
            <a:off x="2213811" y="2553796"/>
            <a:ext cx="8871284" cy="433965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400" dirty="0">
                <a:solidFill>
                  <a:schemeClr val="accent5">
                    <a:lumMod val="50000"/>
                  </a:schemeClr>
                </a:solidFill>
                <a:effectLst/>
                <a:latin typeface="Calibri" panose="020F0502020204030204" pitchFamily="34" charset="0"/>
                <a:ea typeface="Times New Roman" panose="02020603050405020304" pitchFamily="18" charset="0"/>
                <a:cs typeface="Shruti" panose="020B0502040204020203" pitchFamily="34" charset="0"/>
              </a:rPr>
              <a:t>Pulse width modulation (PWM) is a technique to provide a logic “1” and logic “0” for a Controlled period of time. It is a signal source involves the modulation of its duty cycle to control The amount of power sent to a load .</a:t>
            </a:r>
          </a:p>
          <a:p>
            <a:pPr marL="342900" indent="-342900" algn="just">
              <a:lnSpc>
                <a:spcPct val="150000"/>
              </a:lnSpc>
              <a:buFont typeface="Wingdings" panose="05000000000000000000" pitchFamily="2" charset="2"/>
              <a:buChar char="§"/>
            </a:pPr>
            <a:r>
              <a:rPr lang="en-US" sz="2400" dirty="0">
                <a:solidFill>
                  <a:schemeClr val="accent4">
                    <a:lumMod val="50000"/>
                  </a:schemeClr>
                </a:solidFill>
                <a:latin typeface="Calibri" panose="020F0502020204030204" pitchFamily="34" charset="0"/>
                <a:ea typeface="Times New Roman" panose="02020603050405020304" pitchFamily="18" charset="0"/>
                <a:cs typeface="Shruti" panose="020B0502040204020203" pitchFamily="34" charset="0"/>
              </a:rPr>
              <a:t>W</a:t>
            </a: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e obtain an analog value proportional to the PWM input.</a:t>
            </a:r>
          </a:p>
          <a:p>
            <a:pPr marL="342900" indent="-342900" algn="just">
              <a:lnSpc>
                <a:spcPct val="150000"/>
              </a:lnSpc>
              <a:buFont typeface="Wingdings" panose="05000000000000000000" pitchFamily="2" charset="2"/>
              <a:buChar char="§"/>
            </a:pPr>
            <a:r>
              <a:rPr lang="en-US"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rPr>
              <a:t>The PWM developed can be used in many diverse and complex applications like robotics, motor and motion control.</a:t>
            </a:r>
            <a:endParaRPr lang="en-IN" sz="2400" dirty="0">
              <a:solidFill>
                <a:schemeClr val="accent4">
                  <a:lumMod val="50000"/>
                </a:schemeClr>
              </a:solidFill>
              <a:effectLst/>
              <a:latin typeface="Calibri" panose="020F0502020204030204" pitchFamily="34" charset="0"/>
              <a:ea typeface="Times New Roman" panose="02020603050405020304" pitchFamily="18" charset="0"/>
              <a:cs typeface="Shruti" panose="020B0502040204020203" pitchFamily="34" charset="0"/>
            </a:endParaRPr>
          </a:p>
          <a:p>
            <a:pPr marL="342900" indent="-342900" algn="just">
              <a:buFont typeface="Wingdings" panose="05000000000000000000" pitchFamily="2" charset="2"/>
              <a:buChar char="§"/>
            </a:pPr>
            <a:endParaRPr lang="en-IN" sz="2400" dirty="0">
              <a:solidFill>
                <a:schemeClr val="accent5">
                  <a:lumMod val="50000"/>
                </a:schemeClr>
              </a:solidFill>
            </a:endParaRPr>
          </a:p>
        </p:txBody>
      </p:sp>
    </p:spTree>
    <p:extLst>
      <p:ext uri="{BB962C8B-B14F-4D97-AF65-F5344CB8AC3E}">
        <p14:creationId xmlns:p14="http://schemas.microsoft.com/office/powerpoint/2010/main" val="1911394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B438DF-73F9-2137-2702-C400C3833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916" y="544228"/>
            <a:ext cx="8261684" cy="4926129"/>
          </a:xfrm>
          <a:prstGeom prst="rect">
            <a:avLst/>
          </a:prstGeom>
        </p:spPr>
      </p:pic>
      <p:sp>
        <p:nvSpPr>
          <p:cNvPr id="4" name="TextBox 3">
            <a:extLst>
              <a:ext uri="{FF2B5EF4-FFF2-40B4-BE49-F238E27FC236}">
                <a16:creationId xmlns:a16="http://schemas.microsoft.com/office/drawing/2014/main" id="{B4B1049B-3506-9A48-2C35-1646A5492F60}"/>
              </a:ext>
            </a:extLst>
          </p:cNvPr>
          <p:cNvSpPr txBox="1"/>
          <p:nvPr/>
        </p:nvSpPr>
        <p:spPr>
          <a:xfrm>
            <a:off x="3465095" y="5662863"/>
            <a:ext cx="7812505" cy="707886"/>
          </a:xfrm>
          <a:prstGeom prst="rect">
            <a:avLst/>
          </a:prstGeom>
          <a:noFill/>
        </p:spPr>
        <p:txBody>
          <a:bodyPr wrap="square" rtlCol="0">
            <a:spAutoFit/>
          </a:bodyPr>
          <a:lstStyle/>
          <a:p>
            <a:pPr algn="just"/>
            <a:r>
              <a:rPr lang="en-US" sz="2000" b="1" dirty="0">
                <a:effectLst/>
                <a:latin typeface="Calibri" panose="020F0502020204030204" pitchFamily="34" charset="0"/>
                <a:ea typeface="Calibri" panose="020F0502020204030204" pitchFamily="34" charset="0"/>
                <a:cs typeface="Calibri" panose="020F0502020204030204" pitchFamily="34" charset="0"/>
              </a:rPr>
              <a:t>Fig 1 : </a:t>
            </a:r>
            <a:r>
              <a:rPr lang="en-US" sz="2000" b="1" dirty="0">
                <a:latin typeface="Calibri" panose="020F0502020204030204" pitchFamily="34" charset="0"/>
                <a:ea typeface="Calibri" panose="020F0502020204030204" pitchFamily="34" charset="0"/>
                <a:cs typeface="Calibri" panose="020F0502020204030204" pitchFamily="34" charset="0"/>
              </a:rPr>
              <a:t>PWM (</a:t>
            </a:r>
            <a:r>
              <a:rPr lang="en-IN" sz="2000" b="1" dirty="0">
                <a:latin typeface="Calibri" panose="020F0502020204030204" pitchFamily="34" charset="0"/>
                <a:ea typeface="Calibri" panose="020F0502020204030204" pitchFamily="34" charset="0"/>
                <a:cs typeface="Calibri" panose="020F0502020204030204" pitchFamily="34" charset="0"/>
              </a:rPr>
              <a:t>The ratio of the pulse width to the cycle duration is called the “duty cycle”.)</a:t>
            </a:r>
          </a:p>
        </p:txBody>
      </p:sp>
    </p:spTree>
    <p:extLst>
      <p:ext uri="{BB962C8B-B14F-4D97-AF65-F5344CB8AC3E}">
        <p14:creationId xmlns:p14="http://schemas.microsoft.com/office/powerpoint/2010/main" val="2964331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F4ED97-8535-E2C9-3142-36548EE912C6}"/>
              </a:ext>
            </a:extLst>
          </p:cNvPr>
          <p:cNvSpPr txBox="1"/>
          <p:nvPr/>
        </p:nvSpPr>
        <p:spPr>
          <a:xfrm>
            <a:off x="2534653" y="834190"/>
            <a:ext cx="8598568" cy="6093976"/>
          </a:xfrm>
          <a:prstGeom prst="rect">
            <a:avLst/>
          </a:prstGeom>
          <a:noFill/>
        </p:spPr>
        <p:txBody>
          <a:bodyPr wrap="square" rtlCol="0">
            <a:spAutoFit/>
          </a:bodyPr>
          <a:lstStyle/>
          <a:p>
            <a:pPr algn="just">
              <a:lnSpc>
                <a:spcPct val="150000"/>
              </a:lnSpc>
            </a:pPr>
            <a:r>
              <a:rPr lang="en-IN" sz="2800" dirty="0">
                <a:solidFill>
                  <a:schemeClr val="accent3">
                    <a:lumMod val="50000"/>
                  </a:schemeClr>
                </a:solidFill>
                <a:latin typeface="Times New Roman" panose="02020603050405020304" pitchFamily="18" charset="0"/>
                <a:cs typeface="Times New Roman" panose="02020603050405020304" pitchFamily="18" charset="0"/>
              </a:rPr>
              <a:t>2 . FPGA</a:t>
            </a:r>
          </a:p>
          <a:p>
            <a:pPr marL="342900" indent="-342900" algn="just">
              <a:lnSpc>
                <a:spcPct val="150000"/>
              </a:lnSpc>
              <a:buFont typeface="Arial" panose="020B0604020202020204" pitchFamily="34" charset="0"/>
              <a:buChar char="•"/>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The FPGA is Field Programmable Gate Array. It is a type of device that is widely used in electronic circuits. FPGAs are semiconductor devices which contain programmable logic blocks and interconnection circuits.</a:t>
            </a:r>
          </a:p>
          <a:p>
            <a:pPr marL="342900" indent="-342900" algn="just">
              <a:lnSpc>
                <a:spcPct val="150000"/>
              </a:lnSpc>
              <a:buFont typeface="Arial" panose="020B0604020202020204" pitchFamily="34" charset="0"/>
              <a:buChar char="•"/>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It can be programmed or reprogrammed to the required functionality after manufacturing.</a:t>
            </a:r>
          </a:p>
          <a:p>
            <a:pPr marL="342900" indent="-342900" algn="just">
              <a:lnSpc>
                <a:spcPct val="150000"/>
              </a:lnSpc>
              <a:buFont typeface="Arial" panose="020B0604020202020204" pitchFamily="34" charset="0"/>
              <a:buChar char="•"/>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In this project we both are using ARTIX 7 Family FPGA Board.</a:t>
            </a:r>
          </a:p>
          <a:p>
            <a:pPr marL="342900" indent="-342900" algn="just">
              <a:lnSpc>
                <a:spcPct val="150000"/>
              </a:lnSpc>
              <a:buFont typeface="Arial" panose="020B0604020202020204" pitchFamily="34" charset="0"/>
              <a:buChar char="•"/>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To Design FPGA Board we are using the programming language called ‘VHDL’.</a:t>
            </a:r>
          </a:p>
          <a:p>
            <a:pPr marL="342900" indent="-342900" algn="just">
              <a:buFont typeface="Arial" panose="020B0604020202020204" pitchFamily="34" charset="0"/>
              <a:buChar char="•"/>
            </a:pPr>
            <a:endPar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82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2D0C4-CAE1-406E-EA4C-7477917FC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22" y="256673"/>
            <a:ext cx="8317036" cy="5638800"/>
          </a:xfrm>
          <a:prstGeom prst="rect">
            <a:avLst/>
          </a:prstGeom>
        </p:spPr>
      </p:pic>
      <p:sp>
        <p:nvSpPr>
          <p:cNvPr id="4" name="TextBox 3">
            <a:extLst>
              <a:ext uri="{FF2B5EF4-FFF2-40B4-BE49-F238E27FC236}">
                <a16:creationId xmlns:a16="http://schemas.microsoft.com/office/drawing/2014/main" id="{3F39ACD5-4F14-BF33-C0C0-791A10421C5B}"/>
              </a:ext>
            </a:extLst>
          </p:cNvPr>
          <p:cNvSpPr txBox="1"/>
          <p:nvPr/>
        </p:nvSpPr>
        <p:spPr>
          <a:xfrm>
            <a:off x="4464113" y="6023629"/>
            <a:ext cx="5502443" cy="400110"/>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Fig 2 ARTIX 7 BASYS3 FPGA BOARD</a:t>
            </a:r>
          </a:p>
        </p:txBody>
      </p:sp>
    </p:spTree>
    <p:extLst>
      <p:ext uri="{BB962C8B-B14F-4D97-AF65-F5344CB8AC3E}">
        <p14:creationId xmlns:p14="http://schemas.microsoft.com/office/powerpoint/2010/main" val="3008420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708C18-C962-192F-222E-BFCE1185B439}"/>
              </a:ext>
            </a:extLst>
          </p:cNvPr>
          <p:cNvSpPr txBox="1"/>
          <p:nvPr/>
        </p:nvSpPr>
        <p:spPr>
          <a:xfrm>
            <a:off x="2643951" y="1308930"/>
            <a:ext cx="9400674" cy="3913059"/>
          </a:xfrm>
          <a:prstGeom prst="rect">
            <a:avLst/>
          </a:prstGeom>
          <a:noFill/>
        </p:spPr>
        <p:txBody>
          <a:bodyPr wrap="square" rtlCol="0">
            <a:spAutoFit/>
          </a:bodyPr>
          <a:lstStyle/>
          <a:p>
            <a:pPr algn="just">
              <a:lnSpc>
                <a:spcPct val="150000"/>
              </a:lnSpc>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Q1. Why we choose FPGA over microcontroller?</a:t>
            </a:r>
          </a:p>
          <a:p>
            <a:pPr marL="514350" indent="-514350" algn="just">
              <a:lnSpc>
                <a:spcPct val="150000"/>
              </a:lnSpc>
              <a:buFont typeface="+mj-lt"/>
              <a:buAutoNum type="romanLcPeriod"/>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Custom Hardware Acceleration</a:t>
            </a:r>
          </a:p>
          <a:p>
            <a:pPr marL="514350" indent="-514350" algn="just">
              <a:lnSpc>
                <a:spcPct val="150000"/>
              </a:lnSpc>
              <a:buFont typeface="+mj-lt"/>
              <a:buAutoNum type="romanLcPeriod"/>
            </a:pPr>
            <a:r>
              <a:rPr lang="en-IN"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Flexibility and Reconfigurability</a:t>
            </a:r>
          </a:p>
          <a:p>
            <a:pPr marL="514350" indent="-514350" algn="just">
              <a:lnSpc>
                <a:spcPct val="150000"/>
              </a:lnSpc>
              <a:buFont typeface="+mj-lt"/>
              <a:buAutoNum type="romanLcPeriod"/>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Low Latency and Deterministic Timing </a:t>
            </a:r>
          </a:p>
          <a:p>
            <a:pPr marL="514350" indent="-514350" algn="just">
              <a:lnSpc>
                <a:spcPct val="150000"/>
              </a:lnSpc>
              <a:buFont typeface="+mj-lt"/>
              <a:buAutoNum type="romanLcPeriod"/>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Performance</a:t>
            </a:r>
          </a:p>
          <a:p>
            <a:pPr marL="514350" indent="-514350" algn="just">
              <a:lnSpc>
                <a:spcPct val="150000"/>
              </a:lnSpc>
              <a:buFont typeface="+mj-lt"/>
              <a:buAutoNum type="romanLcPeriod"/>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Parallel Processing</a:t>
            </a:r>
          </a:p>
          <a:p>
            <a:pPr marL="514350" indent="-514350" algn="just">
              <a:lnSpc>
                <a:spcPct val="150000"/>
              </a:lnSpc>
              <a:buFont typeface="+mj-lt"/>
              <a:buAutoNum type="romanLcPeriod"/>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High-Speed I/O</a:t>
            </a:r>
          </a:p>
        </p:txBody>
      </p:sp>
    </p:spTree>
    <p:extLst>
      <p:ext uri="{BB962C8B-B14F-4D97-AF65-F5344CB8AC3E}">
        <p14:creationId xmlns:p14="http://schemas.microsoft.com/office/powerpoint/2010/main" val="3924312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43969-1C0A-E18B-AFE0-FCD47F8A9DBC}"/>
              </a:ext>
            </a:extLst>
          </p:cNvPr>
          <p:cNvSpPr txBox="1"/>
          <p:nvPr/>
        </p:nvSpPr>
        <p:spPr>
          <a:xfrm>
            <a:off x="2548050" y="1586229"/>
            <a:ext cx="9127958" cy="2251065"/>
          </a:xfrm>
          <a:prstGeom prst="rect">
            <a:avLst/>
          </a:prstGeom>
          <a:noFill/>
        </p:spPr>
        <p:txBody>
          <a:bodyPr wrap="square" rtlCol="0">
            <a:spAutoFit/>
          </a:bodyPr>
          <a:lstStyle/>
          <a:p>
            <a:pPr marL="514350" indent="-514350" algn="just">
              <a:lnSpc>
                <a:spcPct val="150000"/>
              </a:lnSpc>
              <a:buFont typeface="+mj-lt"/>
              <a:buAutoNum type="romanLcPeriod" startAt="7"/>
            </a:pPr>
            <a:r>
              <a:rPr lang="en-US" sz="2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they may be more complex and expensive than microcontrollers, their benefits can justify their use in a wide range of applications, from aerospace and defense to telecommunications and industrial automation.</a:t>
            </a:r>
          </a:p>
        </p:txBody>
      </p:sp>
    </p:spTree>
    <p:extLst>
      <p:ext uri="{BB962C8B-B14F-4D97-AF65-F5344CB8AC3E}">
        <p14:creationId xmlns:p14="http://schemas.microsoft.com/office/powerpoint/2010/main" val="405433664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425</TotalTime>
  <Words>1101</Words>
  <Application>Microsoft Office PowerPoint</Application>
  <PresentationFormat>Widescreen</PresentationFormat>
  <Paragraphs>107</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Century Gothic</vt:lpstr>
      <vt:lpstr>Shruti</vt:lpstr>
      <vt:lpstr>Times New Roman</vt:lpstr>
      <vt:lpstr>Wingdings</vt:lpstr>
      <vt:lpstr>Wingdings 3</vt:lpstr>
      <vt:lpstr>Wisp</vt:lpstr>
      <vt:lpstr>GENERATING PWM TYPE SIGNAL WITH VARIABLE DUTYCYCLE ON FPGA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PWM TYPE SIGNAL WITH VARIABLE DUTYCYCLE ON FPGA</dc:title>
  <dc:creator>Monisha Gandhi</dc:creator>
  <cp:lastModifiedBy>Dell</cp:lastModifiedBy>
  <cp:revision>26</cp:revision>
  <dcterms:created xsi:type="dcterms:W3CDTF">2024-04-26T17:17:10Z</dcterms:created>
  <dcterms:modified xsi:type="dcterms:W3CDTF">2025-03-14T15:40:26Z</dcterms:modified>
</cp:coreProperties>
</file>